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6" r:id="rId4"/>
    <p:sldId id="258" r:id="rId5"/>
    <p:sldId id="259" r:id="rId6"/>
    <p:sldId id="260" r:id="rId7"/>
    <p:sldId id="280" r:id="rId8"/>
    <p:sldId id="261" r:id="rId9"/>
    <p:sldId id="262" r:id="rId10"/>
    <p:sldId id="283" r:id="rId11"/>
    <p:sldId id="1962" r:id="rId12"/>
    <p:sldId id="263" r:id="rId13"/>
    <p:sldId id="264" r:id="rId14"/>
    <p:sldId id="289" r:id="rId15"/>
    <p:sldId id="290" r:id="rId16"/>
    <p:sldId id="291" r:id="rId17"/>
    <p:sldId id="265" r:id="rId18"/>
    <p:sldId id="266" r:id="rId19"/>
    <p:sldId id="295" r:id="rId20"/>
    <p:sldId id="294" r:id="rId21"/>
    <p:sldId id="1959" r:id="rId22"/>
    <p:sldId id="267" r:id="rId23"/>
    <p:sldId id="268" r:id="rId24"/>
    <p:sldId id="286" r:id="rId25"/>
    <p:sldId id="296" r:id="rId26"/>
    <p:sldId id="1961" r:id="rId27"/>
    <p:sldId id="271" r:id="rId28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923" userDrawn="1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4A2"/>
    <a:srgbClr val="A8D7CD"/>
    <a:srgbClr val="F0B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00"/>
    <p:restoredTop sz="94582"/>
  </p:normalViewPr>
  <p:slideViewPr>
    <p:cSldViewPr snapToGrid="0" snapToObjects="1">
      <p:cViewPr varScale="1">
        <p:scale>
          <a:sx n="63" d="100"/>
          <a:sy n="63" d="100"/>
        </p:scale>
        <p:origin x="528" y="90"/>
      </p:cViewPr>
      <p:guideLst>
        <p:guide orient="horz" pos="3923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19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493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448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960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71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6"/>
          <p:cNvSpPr/>
          <p:nvPr/>
        </p:nvSpPr>
        <p:spPr>
          <a:xfrm>
            <a:off x="9863573" y="544485"/>
            <a:ext cx="9696040" cy="10219585"/>
          </a:xfrm>
          <a:prstGeom prst="rect">
            <a:avLst/>
          </a:prstGeom>
          <a:solidFill>
            <a:schemeClr val="accent4">
              <a:hueOff val="-5652122"/>
              <a:satOff val="48076"/>
              <a:lumOff val="-10588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bg object 17"/>
          <p:cNvSpPr/>
          <p:nvPr/>
        </p:nvSpPr>
        <p:spPr>
          <a:xfrm>
            <a:off x="544485" y="544485"/>
            <a:ext cx="9319088" cy="10219585"/>
          </a:xfrm>
          <a:prstGeom prst="rect">
            <a:avLst/>
          </a:prstGeom>
          <a:solidFill>
            <a:srgbClr val="F1BA5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>
              <a:defRPr>
                <a:solidFill>
                  <a:srgbClr val="F1BA5D"/>
                </a:solidFill>
              </a:defRPr>
            </a:pPr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10602138" y="2238539"/>
            <a:ext cx="3352166" cy="37953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700" b="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3015614" y="6333235"/>
            <a:ext cx="14072871" cy="2827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názvu"/>
          <p:cNvSpPr txBox="1">
            <a:spLocks noGrp="1"/>
          </p:cNvSpPr>
          <p:nvPr>
            <p:ph type="title"/>
          </p:nvPr>
        </p:nvSpPr>
        <p:spPr>
          <a:xfrm>
            <a:off x="7032510" y="4967901"/>
            <a:ext cx="6039080" cy="11563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názvu</a:t>
            </a:r>
          </a:p>
        </p:txBody>
      </p:sp>
      <p:sp>
        <p:nvSpPr>
          <p:cNvPr id="23" name="Text úrovně 1…"/>
          <p:cNvSpPr txBox="1">
            <a:spLocks noGrp="1"/>
          </p:cNvSpPr>
          <p:nvPr>
            <p:ph type="body" idx="1"/>
          </p:nvPr>
        </p:nvSpPr>
        <p:spPr>
          <a:xfrm>
            <a:off x="1005205" y="2601149"/>
            <a:ext cx="18093690" cy="74641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názvu"/>
          <p:cNvSpPr txBox="1">
            <a:spLocks noGrp="1"/>
          </p:cNvSpPr>
          <p:nvPr>
            <p:ph type="title"/>
          </p:nvPr>
        </p:nvSpPr>
        <p:spPr>
          <a:xfrm>
            <a:off x="7032510" y="4967901"/>
            <a:ext cx="6039080" cy="11563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názvu</a:t>
            </a:r>
          </a:p>
        </p:txBody>
      </p:sp>
      <p:sp>
        <p:nvSpPr>
          <p:cNvPr id="41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1005205" y="2601149"/>
            <a:ext cx="8745285" cy="74641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g object 16"/>
          <p:cNvSpPr/>
          <p:nvPr/>
        </p:nvSpPr>
        <p:spPr>
          <a:xfrm>
            <a:off x="0" y="-1"/>
            <a:ext cx="10240525" cy="11308558"/>
          </a:xfrm>
          <a:prstGeom prst="rect">
            <a:avLst/>
          </a:prstGeom>
          <a:solidFill>
            <a:srgbClr val="F1BA5D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bg object 17"/>
          <p:cNvSpPr/>
          <p:nvPr/>
        </p:nvSpPr>
        <p:spPr>
          <a:xfrm>
            <a:off x="10240526" y="-1"/>
            <a:ext cx="9863564" cy="11308558"/>
          </a:xfrm>
          <a:prstGeom prst="rect">
            <a:avLst/>
          </a:prstGeom>
          <a:solidFill>
            <a:schemeClr val="accent4">
              <a:hueOff val="-5652122"/>
              <a:satOff val="48076"/>
              <a:lumOff val="-10588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Text názvu"/>
          <p:cNvSpPr txBox="1">
            <a:spLocks noGrp="1"/>
          </p:cNvSpPr>
          <p:nvPr>
            <p:ph type="title"/>
          </p:nvPr>
        </p:nvSpPr>
        <p:spPr>
          <a:xfrm>
            <a:off x="7032510" y="4967901"/>
            <a:ext cx="6039080" cy="11563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názvu</a:t>
            </a:r>
          </a:p>
        </p:txBody>
      </p:sp>
      <p:sp>
        <p:nvSpPr>
          <p:cNvPr id="5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názvu"/>
          <p:cNvSpPr txBox="1">
            <a:spLocks noGrp="1"/>
          </p:cNvSpPr>
          <p:nvPr>
            <p:ph type="title"/>
          </p:nvPr>
        </p:nvSpPr>
        <p:spPr>
          <a:xfrm>
            <a:off x="7032510" y="4967901"/>
            <a:ext cx="6039080" cy="11563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názvu</a:t>
            </a:r>
          </a:p>
        </p:txBody>
      </p:sp>
      <p:sp>
        <p:nvSpPr>
          <p:cNvPr id="6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názvu"/>
          <p:cNvSpPr txBox="1">
            <a:spLocks noGrp="1"/>
          </p:cNvSpPr>
          <p:nvPr>
            <p:ph type="title"/>
          </p:nvPr>
        </p:nvSpPr>
        <p:spPr>
          <a:xfrm>
            <a:off x="1219810" y="697857"/>
            <a:ext cx="6040121" cy="241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600" b="0">
                <a:solidFill>
                  <a:srgbClr val="9FC204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82" name="Text úrovně 1…"/>
          <p:cNvSpPr txBox="1">
            <a:spLocks noGrp="1"/>
          </p:cNvSpPr>
          <p:nvPr>
            <p:ph type="body" idx="1"/>
          </p:nvPr>
        </p:nvSpPr>
        <p:spPr>
          <a:xfrm>
            <a:off x="1005205" y="2601149"/>
            <a:ext cx="18093690" cy="74641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bg object 16"/>
          <p:cNvSpPr/>
          <p:nvPr/>
        </p:nvSpPr>
        <p:spPr>
          <a:xfrm>
            <a:off x="970733" y="5529224"/>
            <a:ext cx="3254697" cy="3441571"/>
          </a:xfrm>
          <a:prstGeom prst="rect">
            <a:avLst/>
          </a:prstGeom>
          <a:solidFill>
            <a:srgbClr val="AEC1E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1" name="Text názvu"/>
          <p:cNvSpPr txBox="1">
            <a:spLocks noGrp="1"/>
          </p:cNvSpPr>
          <p:nvPr>
            <p:ph type="title"/>
          </p:nvPr>
        </p:nvSpPr>
        <p:spPr>
          <a:xfrm>
            <a:off x="1219810" y="697857"/>
            <a:ext cx="6040121" cy="241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5600" b="0">
                <a:solidFill>
                  <a:srgbClr val="9FC204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92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1005205" y="2601149"/>
            <a:ext cx="8745285" cy="74641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1005205" y="452643"/>
            <a:ext cx="18093690" cy="218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rPr dirty="0"/>
              <a:t>Text </a:t>
            </a:r>
            <a:r>
              <a:rPr dirty="0" err="1"/>
              <a:t>názvu</a:t>
            </a:r>
            <a:endParaRPr dirty="0"/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1005205" y="2637366"/>
            <a:ext cx="18093690" cy="866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831923" y="10517695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tiff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nanteo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slide" Target="slide26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hyperlink" Target="https://ucb.af.mendelu.cz/veda-a-vyzkum/vyzkumna-skupina-nanobiotech-rostlin-a-mikroras/laborator-space-agri-technologie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cbmendelu" TargetMode="External"/><Relationship Id="rId3" Type="http://schemas.openxmlformats.org/officeDocument/2006/relationships/hyperlink" Target="http://www.ucb.af.mendelu.cz/" TargetMode="External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11" Type="http://schemas.openxmlformats.org/officeDocument/2006/relationships/hyperlink" Target="https://twitter.com/departmentofch1?lang=cs" TargetMode="External"/><Relationship Id="rId5" Type="http://schemas.openxmlformats.org/officeDocument/2006/relationships/image" Target="../media/image108.png"/><Relationship Id="rId10" Type="http://schemas.openxmlformats.org/officeDocument/2006/relationships/hyperlink" Target="https://www.youtube.com/channel/UCSd1hOJWq-awa5QTm0J-s1g" TargetMode="External"/><Relationship Id="rId4" Type="http://schemas.openxmlformats.org/officeDocument/2006/relationships/image" Target="../media/image107.png"/><Relationship Id="rId9" Type="http://schemas.openxmlformats.org/officeDocument/2006/relationships/hyperlink" Target="https://www.instagram.com/chemie_mendel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tif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tiff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tiff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5"/>
          <p:cNvSpPr txBox="1"/>
          <p:nvPr/>
        </p:nvSpPr>
        <p:spPr>
          <a:xfrm>
            <a:off x="12083974" y="7010046"/>
            <a:ext cx="6952060" cy="93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r">
              <a:lnSpc>
                <a:spcPct val="117299"/>
              </a:lnSpc>
              <a:defRPr sz="2600" spc="32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Agronomická</a:t>
            </a:r>
            <a:r>
              <a:rPr dirty="0"/>
              <a:t> </a:t>
            </a:r>
            <a:r>
              <a:rPr dirty="0" err="1"/>
              <a:t>fakulta</a:t>
            </a:r>
            <a:r>
              <a:rPr dirty="0"/>
              <a:t>, </a:t>
            </a:r>
          </a:p>
          <a:p>
            <a:pPr marR="5080" indent="12700" algn="r">
              <a:lnSpc>
                <a:spcPct val="117299"/>
              </a:lnSpc>
              <a:defRPr sz="2600" spc="32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dirty="0" err="1"/>
              <a:t>Mendelova</a:t>
            </a:r>
            <a:r>
              <a:rPr dirty="0"/>
              <a:t> </a:t>
            </a:r>
            <a:r>
              <a:rPr dirty="0" err="1"/>
              <a:t>univerzita</a:t>
            </a:r>
            <a:r>
              <a:rPr dirty="0"/>
              <a:t> v </a:t>
            </a:r>
            <a:r>
              <a:rPr dirty="0" err="1"/>
              <a:t>Brně</a:t>
            </a:r>
            <a:endParaRPr dirty="0"/>
          </a:p>
        </p:txBody>
      </p:sp>
      <p:pic>
        <p:nvPicPr>
          <p:cNvPr id="103" name="cerna-inicialy.png" descr="cerna-inicia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225" y="320365"/>
            <a:ext cx="3059677" cy="2051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Mendelu_AF_logo_black.jpg" descr="Mendelu_AF_logo_blac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250" y="515502"/>
            <a:ext cx="2651507" cy="1661003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object 6"/>
          <p:cNvSpPr txBox="1"/>
          <p:nvPr/>
        </p:nvSpPr>
        <p:spPr>
          <a:xfrm>
            <a:off x="9976106" y="4514850"/>
            <a:ext cx="9012456" cy="227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7400" spc="455"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ÚSTAV CHEMIE </a:t>
            </a:r>
          </a:p>
          <a:p>
            <a:pPr indent="12700" algn="r">
              <a:spcBef>
                <a:spcPts val="100"/>
              </a:spcBef>
              <a:defRPr sz="7400" spc="455"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A BIOCHEMIE</a:t>
            </a:r>
          </a:p>
        </p:txBody>
      </p:sp>
      <p:pic>
        <p:nvPicPr>
          <p:cNvPr id="107" name="Kreslicí plátno 4.png" descr="Kreslicí plátno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53585" y="-2254046"/>
            <a:ext cx="20539336" cy="15199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Obráze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509" y="7755174"/>
            <a:ext cx="3773907" cy="2931919"/>
          </a:xfrm>
          <a:prstGeom prst="rect">
            <a:avLst/>
          </a:prstGeom>
          <a:ln w="120650">
            <a:noFill/>
            <a:miter lim="400000"/>
          </a:ln>
        </p:spPr>
      </p:pic>
      <p:pic>
        <p:nvPicPr>
          <p:cNvPr id="458" name="30x30_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5" t="-27986"/>
          <a:stretch/>
        </p:blipFill>
        <p:spPr>
          <a:xfrm>
            <a:off x="-996426" y="-2162111"/>
            <a:ext cx="9431871" cy="9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4" y="5027"/>
                  <a:pt x="0" y="7662"/>
                  <a:pt x="0" y="10297"/>
                </a:cubicBezTo>
                <a:cubicBezTo>
                  <a:pt x="0" y="12932"/>
                  <a:pt x="1054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2"/>
                  <a:pt x="21600" y="10297"/>
                </a:cubicBezTo>
                <a:cubicBezTo>
                  <a:pt x="21600" y="7662"/>
                  <a:pt x="20546" y="5027"/>
                  <a:pt x="18437" y="3016"/>
                </a:cubicBezTo>
                <a:cubicBezTo>
                  <a:pt x="16328" y="1005"/>
                  <a:pt x="135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0" name="Simca-zinek-B_6_HR.tif" descr="Simca-zinek-B_6_HR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2074" y="4238173"/>
            <a:ext cx="3687982" cy="3688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799" y="0"/>
                </a:moveTo>
                <a:cubicBezTo>
                  <a:pt x="8035" y="0"/>
                  <a:pt x="5272" y="1006"/>
                  <a:pt x="3163" y="3016"/>
                </a:cubicBezTo>
                <a:cubicBezTo>
                  <a:pt x="1055" y="5027"/>
                  <a:pt x="0" y="7661"/>
                  <a:pt x="0" y="10296"/>
                </a:cubicBezTo>
                <a:cubicBezTo>
                  <a:pt x="0" y="12932"/>
                  <a:pt x="1055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5" y="15568"/>
                  <a:pt x="21600" y="12932"/>
                  <a:pt x="21600" y="10296"/>
                </a:cubicBezTo>
                <a:cubicBezTo>
                  <a:pt x="21600" y="7661"/>
                  <a:pt x="20545" y="5027"/>
                  <a:pt x="18437" y="3016"/>
                </a:cubicBezTo>
                <a:cubicBezTo>
                  <a:pt x="16328" y="1006"/>
                  <a:pt x="13563" y="0"/>
                  <a:pt x="10799" y="0"/>
                </a:cubicBezTo>
                <a:close/>
              </a:path>
            </a:pathLst>
          </a:custGeom>
          <a:ln w="152400">
            <a:solidFill>
              <a:srgbClr val="FFFFFF"/>
            </a:solidFill>
            <a:miter lim="400000"/>
          </a:ln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DC3337F2-1BD2-ED26-EAEE-6960104FA5E7}"/>
              </a:ext>
            </a:extLst>
          </p:cNvPr>
          <p:cNvGrpSpPr/>
          <p:nvPr/>
        </p:nvGrpSpPr>
        <p:grpSpPr>
          <a:xfrm>
            <a:off x="9653806" y="2427325"/>
            <a:ext cx="9555454" cy="8407903"/>
            <a:chOff x="9653806" y="2427325"/>
            <a:chExt cx="9555454" cy="8407903"/>
          </a:xfrm>
        </p:grpSpPr>
        <p:sp>
          <p:nvSpPr>
            <p:cNvPr id="474" name="object 5"/>
            <p:cNvSpPr txBox="1"/>
            <p:nvPr/>
          </p:nvSpPr>
          <p:spPr>
            <a:xfrm>
              <a:off x="10587020" y="9819565"/>
              <a:ext cx="8195188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Enzymatické </a:t>
              </a:r>
              <a:r>
                <a:rPr lang="cs-CZ" dirty="0" err="1"/>
                <a:t>biosenzory</a:t>
              </a:r>
              <a:endParaRPr lang="cs-CZ" dirty="0"/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47F9F0A3-83BF-085F-5078-1DF50F3113E1}"/>
                </a:ext>
              </a:extLst>
            </p:cNvPr>
            <p:cNvGrpSpPr/>
            <p:nvPr/>
          </p:nvGrpSpPr>
          <p:grpSpPr>
            <a:xfrm>
              <a:off x="9653806" y="2427325"/>
              <a:ext cx="9555454" cy="7945050"/>
              <a:chOff x="9653806" y="2427325"/>
              <a:chExt cx="9555454" cy="7945050"/>
            </a:xfrm>
          </p:grpSpPr>
          <p:sp>
            <p:nvSpPr>
              <p:cNvPr id="462" name="object 5"/>
              <p:cNvSpPr txBox="1"/>
              <p:nvPr/>
            </p:nvSpPr>
            <p:spPr>
              <a:xfrm>
                <a:off x="9686690" y="2427325"/>
                <a:ext cx="7368445" cy="4770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indent="12700" algn="r" defTabSz="12700">
                  <a:defRPr sz="3100">
                    <a:latin typeface="Roboto Slab Bold"/>
                    <a:ea typeface="Roboto Slab Bold"/>
                    <a:cs typeface="Roboto Slab Bold"/>
                    <a:sym typeface="Roboto Slab Bold"/>
                  </a:defRPr>
                </a:lvl1pPr>
              </a:lstStyle>
              <a:p>
                <a:pPr algn="l"/>
                <a:r>
                  <a:rPr b="1" dirty="0" err="1"/>
                  <a:t>Příklady</a:t>
                </a:r>
                <a:r>
                  <a:rPr b="1" dirty="0"/>
                  <a:t> </a:t>
                </a:r>
                <a:r>
                  <a:rPr b="1" dirty="0" err="1"/>
                  <a:t>aplikace</a:t>
                </a:r>
                <a:endParaRPr b="1" dirty="0"/>
              </a:p>
            </p:txBody>
          </p:sp>
          <p:sp>
            <p:nvSpPr>
              <p:cNvPr id="469" name="object 5"/>
              <p:cNvSpPr txBox="1"/>
              <p:nvPr/>
            </p:nvSpPr>
            <p:spPr>
              <a:xfrm>
                <a:off x="10721464" y="3261330"/>
                <a:ext cx="8089568" cy="1168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dirty="0" err="1"/>
                  <a:t>Detekce</a:t>
                </a:r>
                <a:r>
                  <a:rPr dirty="0"/>
                  <a:t> </a:t>
                </a:r>
                <a:r>
                  <a:rPr dirty="0" err="1"/>
                  <a:t>glutathionu</a:t>
                </a:r>
                <a:r>
                  <a:rPr dirty="0"/>
                  <a:t> </a:t>
                </a:r>
                <a:r>
                  <a:rPr dirty="0" err="1"/>
                  <a:t>pomocí</a:t>
                </a:r>
                <a:r>
                  <a:rPr dirty="0"/>
                  <a:t> </a:t>
                </a:r>
                <a:r>
                  <a:rPr dirty="0" err="1"/>
                  <a:t>tištěných</a:t>
                </a:r>
                <a:r>
                  <a:rPr dirty="0"/>
                  <a:t> </a:t>
                </a:r>
                <a:r>
                  <a:rPr dirty="0" err="1"/>
                  <a:t>elektrod</a:t>
                </a:r>
                <a:r>
                  <a:rPr dirty="0"/>
                  <a:t> </a:t>
                </a:r>
                <a:r>
                  <a:rPr dirty="0" err="1"/>
                  <a:t>našeho</a:t>
                </a:r>
                <a:r>
                  <a:rPr dirty="0"/>
                  <a:t> </a:t>
                </a:r>
                <a:r>
                  <a:rPr dirty="0" err="1"/>
                  <a:t>návrhu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470" name="object 5"/>
              <p:cNvSpPr txBox="1"/>
              <p:nvPr/>
            </p:nvSpPr>
            <p:spPr>
              <a:xfrm>
                <a:off x="10639830" y="4514048"/>
                <a:ext cx="8089568" cy="1168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t>Vývoj elektrochemického imunosenzoru</a:t>
                </a:r>
                <a:br/>
                <a:r>
                  <a:t>pro detekci virů</a:t>
                </a: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471" name="object 5"/>
              <p:cNvSpPr txBox="1"/>
              <p:nvPr/>
            </p:nvSpPr>
            <p:spPr>
              <a:xfrm>
                <a:off x="10639830" y="5821020"/>
                <a:ext cx="8089568" cy="1346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dirty="0" err="1"/>
                  <a:t>Detekce</a:t>
                </a:r>
                <a:r>
                  <a:rPr dirty="0"/>
                  <a:t> </a:t>
                </a:r>
                <a:r>
                  <a:rPr dirty="0" err="1"/>
                  <a:t>těžkých</a:t>
                </a:r>
                <a:r>
                  <a:rPr dirty="0"/>
                  <a:t> </a:t>
                </a:r>
                <a:r>
                  <a:rPr dirty="0" err="1"/>
                  <a:t>kovů</a:t>
                </a:r>
                <a:r>
                  <a:rPr dirty="0"/>
                  <a:t> v </a:t>
                </a:r>
                <a:r>
                  <a:rPr dirty="0" err="1"/>
                  <a:t>různém</a:t>
                </a:r>
                <a:r>
                  <a:rPr dirty="0"/>
                  <a:t> </a:t>
                </a:r>
                <a:r>
                  <a:rPr dirty="0" err="1"/>
                  <a:t>prostředí</a:t>
                </a:r>
                <a:r>
                  <a:rPr dirty="0"/>
                  <a:t> </a:t>
                </a:r>
                <a:r>
                  <a:rPr dirty="0" err="1"/>
                  <a:t>jako</a:t>
                </a:r>
                <a:r>
                  <a:rPr dirty="0"/>
                  <a:t> je </a:t>
                </a:r>
                <a:r>
                  <a:rPr dirty="0" err="1"/>
                  <a:t>například</a:t>
                </a:r>
                <a:r>
                  <a:rPr dirty="0"/>
                  <a:t> </a:t>
                </a:r>
                <a:r>
                  <a:rPr dirty="0" err="1"/>
                  <a:t>pitná</a:t>
                </a:r>
                <a:r>
                  <a:rPr dirty="0"/>
                  <a:t> </a:t>
                </a:r>
                <a:r>
                  <a:rPr dirty="0" err="1"/>
                  <a:t>voda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472" name="object 5"/>
              <p:cNvSpPr txBox="1"/>
              <p:nvPr/>
            </p:nvSpPr>
            <p:spPr>
              <a:xfrm>
                <a:off x="10639830" y="7082074"/>
                <a:ext cx="8089568" cy="1346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dirty="0" err="1"/>
                  <a:t>Měření</a:t>
                </a:r>
                <a:r>
                  <a:rPr dirty="0"/>
                  <a:t> </a:t>
                </a:r>
                <a:r>
                  <a:rPr dirty="0" err="1"/>
                  <a:t>oxidativního</a:t>
                </a:r>
                <a:r>
                  <a:rPr dirty="0"/>
                  <a:t> </a:t>
                </a:r>
                <a:r>
                  <a:rPr dirty="0" err="1"/>
                  <a:t>stresu</a:t>
                </a:r>
                <a:r>
                  <a:rPr dirty="0"/>
                  <a:t> </a:t>
                </a:r>
                <a:r>
                  <a:rPr dirty="0" err="1"/>
                  <a:t>buněk</a:t>
                </a:r>
                <a:r>
                  <a:rPr dirty="0"/>
                  <a:t> </a:t>
                </a:r>
                <a:r>
                  <a:rPr dirty="0" err="1"/>
                  <a:t>pomocí</a:t>
                </a:r>
                <a:r>
                  <a:rPr dirty="0"/>
                  <a:t> </a:t>
                </a:r>
                <a:r>
                  <a:rPr dirty="0" err="1"/>
                  <a:t>skanovacího</a:t>
                </a:r>
                <a:r>
                  <a:rPr dirty="0"/>
                  <a:t> </a:t>
                </a:r>
                <a:r>
                  <a:rPr dirty="0" err="1"/>
                  <a:t>elektrochemiché</a:t>
                </a:r>
                <a:r>
                  <a:rPr dirty="0"/>
                  <a:t> </a:t>
                </a:r>
                <a:r>
                  <a:rPr dirty="0" err="1"/>
                  <a:t>mikroskopu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473" name="object 5"/>
              <p:cNvSpPr txBox="1"/>
              <p:nvPr/>
            </p:nvSpPr>
            <p:spPr>
              <a:xfrm>
                <a:off x="10639830" y="8430303"/>
                <a:ext cx="8569430" cy="1292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dirty="0" err="1"/>
                  <a:t>Detekce</a:t>
                </a:r>
                <a:r>
                  <a:rPr dirty="0"/>
                  <a:t> prod</a:t>
                </a:r>
                <a:r>
                  <a:rPr lang="cs-CZ" dirty="0"/>
                  <a:t>u</a:t>
                </a:r>
                <a:r>
                  <a:rPr dirty="0" err="1"/>
                  <a:t>ktů</a:t>
                </a:r>
                <a:r>
                  <a:rPr dirty="0"/>
                  <a:t> </a:t>
                </a:r>
                <a:r>
                  <a:rPr dirty="0" err="1"/>
                  <a:t>malolaktické</a:t>
                </a:r>
                <a:r>
                  <a:rPr dirty="0"/>
                  <a:t> </a:t>
                </a:r>
                <a:r>
                  <a:rPr dirty="0" err="1"/>
                  <a:t>fermentace</a:t>
                </a:r>
                <a:r>
                  <a:rPr dirty="0"/>
                  <a:t> </a:t>
                </a:r>
                <a:br>
                  <a:rPr dirty="0"/>
                </a:br>
                <a:r>
                  <a:rPr dirty="0" err="1"/>
                  <a:t>ve</a:t>
                </a:r>
                <a:r>
                  <a:rPr dirty="0"/>
                  <a:t> </a:t>
                </a:r>
                <a:r>
                  <a:rPr dirty="0" err="1"/>
                  <a:t>víně</a:t>
                </a:r>
                <a:r>
                  <a:rPr dirty="0"/>
                  <a:t> </a:t>
                </a:r>
                <a:r>
                  <a:rPr dirty="0" err="1"/>
                  <a:t>pomocí</a:t>
                </a:r>
                <a:r>
                  <a:rPr dirty="0"/>
                  <a:t> </a:t>
                </a:r>
                <a:r>
                  <a:rPr dirty="0" err="1"/>
                  <a:t>senzoru</a:t>
                </a:r>
                <a:r>
                  <a:rPr dirty="0"/>
                  <a:t> </a:t>
                </a:r>
                <a:r>
                  <a:rPr dirty="0" err="1"/>
                  <a:t>na</a:t>
                </a:r>
                <a:r>
                  <a:rPr dirty="0"/>
                  <a:t> </a:t>
                </a:r>
                <a:r>
                  <a:rPr dirty="0" err="1"/>
                  <a:t>bázi</a:t>
                </a:r>
                <a:r>
                  <a:rPr dirty="0"/>
                  <a:t> </a:t>
                </a:r>
                <a:r>
                  <a:rPr dirty="0" err="1"/>
                  <a:t>nanomateriálů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grpSp>
            <p:nvGrpSpPr>
              <p:cNvPr id="20" name="Skupina 19">
                <a:extLst>
                  <a:ext uri="{FF2B5EF4-FFF2-40B4-BE49-F238E27FC236}">
                    <a16:creationId xmlns:a16="http://schemas.microsoft.com/office/drawing/2014/main" id="{EBB8116F-4D71-8154-B507-BE327199C170}"/>
                  </a:ext>
                </a:extLst>
              </p:cNvPr>
              <p:cNvGrpSpPr/>
              <p:nvPr/>
            </p:nvGrpSpPr>
            <p:grpSpPr>
              <a:xfrm>
                <a:off x="9653806" y="3261330"/>
                <a:ext cx="796485" cy="7111045"/>
                <a:chOff x="10165216" y="2878234"/>
                <a:chExt cx="796485" cy="7111045"/>
              </a:xfrm>
              <a:gradFill flip="none" rotWithShape="1">
                <a:gsLst>
                  <a:gs pos="0">
                    <a:srgbClr val="A8D7CD"/>
                  </a:gs>
                  <a:gs pos="51000">
                    <a:srgbClr val="A8D7CD"/>
                  </a:gs>
                  <a:gs pos="99000">
                    <a:srgbClr val="F0B858"/>
                  </a:gs>
                </a:gsLst>
                <a:path path="circle">
                  <a:fillToRect l="50000" t="-80000" r="50000" b="180000"/>
                </a:path>
                <a:tileRect/>
              </a:gradFill>
            </p:grpSpPr>
            <p:sp>
              <p:nvSpPr>
                <p:cNvPr id="21" name="Kruh">
                  <a:extLst>
                    <a:ext uri="{FF2B5EF4-FFF2-40B4-BE49-F238E27FC236}">
                      <a16:creationId xmlns:a16="http://schemas.microsoft.com/office/drawing/2014/main" id="{89703788-A86A-ED23-C8F2-BDE3CC0A5087}"/>
                    </a:ext>
                  </a:extLst>
                </p:cNvPr>
                <p:cNvSpPr/>
                <p:nvPr/>
              </p:nvSpPr>
              <p:spPr>
                <a:xfrm>
                  <a:off x="10198100" y="4023473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22" name="Kruh">
                  <a:extLst>
                    <a:ext uri="{FF2B5EF4-FFF2-40B4-BE49-F238E27FC236}">
                      <a16:creationId xmlns:a16="http://schemas.microsoft.com/office/drawing/2014/main" id="{DF042C92-A038-2253-2CB2-8BB6B57B54A3}"/>
                    </a:ext>
                  </a:extLst>
                </p:cNvPr>
                <p:cNvSpPr/>
                <p:nvPr/>
              </p:nvSpPr>
              <p:spPr>
                <a:xfrm>
                  <a:off x="10198100" y="5317330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23" name="Kruh">
                  <a:extLst>
                    <a:ext uri="{FF2B5EF4-FFF2-40B4-BE49-F238E27FC236}">
                      <a16:creationId xmlns:a16="http://schemas.microsoft.com/office/drawing/2014/main" id="{8EF6288F-B58F-EE58-57FE-B412B91D9906}"/>
                    </a:ext>
                  </a:extLst>
                </p:cNvPr>
                <p:cNvSpPr/>
                <p:nvPr/>
              </p:nvSpPr>
              <p:spPr>
                <a:xfrm>
                  <a:off x="10165218" y="6580051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 dirty="0"/>
                </a:p>
              </p:txBody>
            </p:sp>
            <p:sp>
              <p:nvSpPr>
                <p:cNvPr id="24" name="Kruh">
                  <a:extLst>
                    <a:ext uri="{FF2B5EF4-FFF2-40B4-BE49-F238E27FC236}">
                      <a16:creationId xmlns:a16="http://schemas.microsoft.com/office/drawing/2014/main" id="{55B9ED62-E207-BB1C-CBAF-679C4FB0E98A}"/>
                    </a:ext>
                  </a:extLst>
                </p:cNvPr>
                <p:cNvSpPr/>
                <p:nvPr/>
              </p:nvSpPr>
              <p:spPr>
                <a:xfrm>
                  <a:off x="10165217" y="7902864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25" name="Kruh">
                  <a:extLst>
                    <a:ext uri="{FF2B5EF4-FFF2-40B4-BE49-F238E27FC236}">
                      <a16:creationId xmlns:a16="http://schemas.microsoft.com/office/drawing/2014/main" id="{8596AEE4-40AC-0DFF-4B89-6D0D4F6AA46C}"/>
                    </a:ext>
                  </a:extLst>
                </p:cNvPr>
                <p:cNvSpPr/>
                <p:nvPr/>
              </p:nvSpPr>
              <p:spPr>
                <a:xfrm>
                  <a:off x="10165216" y="9225678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 dirty="0"/>
                </a:p>
              </p:txBody>
            </p:sp>
            <p:sp>
              <p:nvSpPr>
                <p:cNvPr id="26" name="Kruh">
                  <a:extLst>
                    <a:ext uri="{FF2B5EF4-FFF2-40B4-BE49-F238E27FC236}">
                      <a16:creationId xmlns:a16="http://schemas.microsoft.com/office/drawing/2014/main" id="{1048C23F-F5AC-C2B6-D028-26F71371A951}"/>
                    </a:ext>
                  </a:extLst>
                </p:cNvPr>
                <p:cNvSpPr/>
                <p:nvPr/>
              </p:nvSpPr>
              <p:spPr>
                <a:xfrm>
                  <a:off x="10198099" y="2878234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 dirty="0"/>
                </a:p>
              </p:txBody>
            </p:sp>
          </p:grpSp>
        </p:grpSp>
      </p:grpSp>
      <p:sp>
        <p:nvSpPr>
          <p:cNvPr id="27" name="object 6">
            <a:extLst>
              <a:ext uri="{FF2B5EF4-FFF2-40B4-BE49-F238E27FC236}">
                <a16:creationId xmlns:a16="http://schemas.microsoft.com/office/drawing/2014/main" id="{F529BF04-27C4-F207-5332-4D4284068F4D}"/>
              </a:ext>
            </a:extLst>
          </p:cNvPr>
          <p:cNvSpPr txBox="1"/>
          <p:nvPr/>
        </p:nvSpPr>
        <p:spPr>
          <a:xfrm>
            <a:off x="8710567" y="884297"/>
            <a:ext cx="1039964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 defTabSz="457200">
              <a:spcBef>
                <a:spcPts val="100"/>
              </a:spcBef>
              <a:defRPr sz="4400" spc="27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lang="cs-CZ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LABORATOŘ ELEKTROCHEMIE</a:t>
            </a:r>
            <a:endParaRPr b="1" spc="-150" dirty="0">
              <a:latin typeface="Barlow ExtraBold" panose="00000900000000000000" pitchFamily="2" charset="-18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Kruh">
            <a:extLst>
              <a:ext uri="{FF2B5EF4-FFF2-40B4-BE49-F238E27FC236}">
                <a16:creationId xmlns:a16="http://schemas.microsoft.com/office/drawing/2014/main" id="{96F46C23-B40A-8B3C-391A-81CFEB074773}"/>
              </a:ext>
            </a:extLst>
          </p:cNvPr>
          <p:cNvSpPr>
            <a:spLocks noChangeAspect="1"/>
          </p:cNvSpPr>
          <p:nvPr/>
        </p:nvSpPr>
        <p:spPr>
          <a:xfrm>
            <a:off x="-13108" y="4140000"/>
            <a:ext cx="4957932" cy="4957932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68275">
            <a:solidFill>
              <a:schemeClr val="bg1"/>
            </a:solidFill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Obráze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431" y="7802136"/>
            <a:ext cx="5246643" cy="3295670"/>
          </a:xfrm>
          <a:prstGeom prst="rect">
            <a:avLst/>
          </a:prstGeom>
          <a:ln w="120650">
            <a:noFill/>
            <a:miter lim="400000"/>
          </a:ln>
        </p:spPr>
      </p:pic>
      <p:pic>
        <p:nvPicPr>
          <p:cNvPr id="458" name="30x30_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92"/>
          <a:stretch/>
        </p:blipFill>
        <p:spPr>
          <a:xfrm>
            <a:off x="-789205" y="-1906710"/>
            <a:ext cx="9604694" cy="9604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4" y="5027"/>
                  <a:pt x="0" y="7662"/>
                  <a:pt x="0" y="10297"/>
                </a:cubicBezTo>
                <a:cubicBezTo>
                  <a:pt x="0" y="12932"/>
                  <a:pt x="1054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2"/>
                  <a:pt x="21600" y="10297"/>
                </a:cubicBezTo>
                <a:cubicBezTo>
                  <a:pt x="21600" y="7662"/>
                  <a:pt x="20546" y="5027"/>
                  <a:pt x="18437" y="3016"/>
                </a:cubicBezTo>
                <a:cubicBezTo>
                  <a:pt x="16328" y="1005"/>
                  <a:pt x="13563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0" name="Simca-zinek-B_6_HR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479" y="5170170"/>
            <a:ext cx="4507088" cy="450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799" y="0"/>
                </a:moveTo>
                <a:cubicBezTo>
                  <a:pt x="8035" y="0"/>
                  <a:pt x="5272" y="1006"/>
                  <a:pt x="3163" y="3016"/>
                </a:cubicBezTo>
                <a:cubicBezTo>
                  <a:pt x="1055" y="5027"/>
                  <a:pt x="0" y="7661"/>
                  <a:pt x="0" y="10296"/>
                </a:cubicBezTo>
                <a:cubicBezTo>
                  <a:pt x="0" y="12932"/>
                  <a:pt x="1055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5" y="15568"/>
                  <a:pt x="21600" y="12932"/>
                  <a:pt x="21600" y="10296"/>
                </a:cubicBezTo>
                <a:cubicBezTo>
                  <a:pt x="21600" y="7661"/>
                  <a:pt x="20545" y="5027"/>
                  <a:pt x="18437" y="3016"/>
                </a:cubicBezTo>
                <a:cubicBezTo>
                  <a:pt x="16328" y="1006"/>
                  <a:pt x="13563" y="0"/>
                  <a:pt x="10799" y="0"/>
                </a:cubicBezTo>
                <a:close/>
              </a:path>
            </a:pathLst>
          </a:custGeom>
          <a:ln w="152400">
            <a:solidFill>
              <a:srgbClr val="FFFFFF"/>
            </a:solidFill>
            <a:miter lim="400000"/>
          </a:ln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DC3337F2-1BD2-ED26-EAEE-6960104FA5E7}"/>
              </a:ext>
            </a:extLst>
          </p:cNvPr>
          <p:cNvGrpSpPr/>
          <p:nvPr/>
        </p:nvGrpSpPr>
        <p:grpSpPr>
          <a:xfrm>
            <a:off x="9727842" y="2849343"/>
            <a:ext cx="9575338" cy="8004587"/>
            <a:chOff x="9638814" y="2427325"/>
            <a:chExt cx="9575338" cy="8004587"/>
          </a:xfrm>
        </p:grpSpPr>
        <p:sp>
          <p:nvSpPr>
            <p:cNvPr id="474" name="object 5"/>
            <p:cNvSpPr txBox="1"/>
            <p:nvPr/>
          </p:nvSpPr>
          <p:spPr>
            <a:xfrm>
              <a:off x="10639830" y="8954584"/>
              <a:ext cx="8195188" cy="1477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Mapování povrchů pomocí mikroskopických technik</a:t>
              </a: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47F9F0A3-83BF-085F-5078-1DF50F3113E1}"/>
                </a:ext>
              </a:extLst>
            </p:cNvPr>
            <p:cNvGrpSpPr/>
            <p:nvPr/>
          </p:nvGrpSpPr>
          <p:grpSpPr>
            <a:xfrm>
              <a:off x="9638814" y="2427325"/>
              <a:ext cx="9575338" cy="7234204"/>
              <a:chOff x="9638814" y="2427325"/>
              <a:chExt cx="9575338" cy="7234204"/>
            </a:xfrm>
          </p:grpSpPr>
          <p:sp>
            <p:nvSpPr>
              <p:cNvPr id="462" name="object 5"/>
              <p:cNvSpPr txBox="1"/>
              <p:nvPr/>
            </p:nvSpPr>
            <p:spPr>
              <a:xfrm>
                <a:off x="9686690" y="2427325"/>
                <a:ext cx="7368445" cy="4770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indent="12700" algn="r" defTabSz="12700">
                  <a:defRPr sz="3100">
                    <a:latin typeface="Roboto Slab Bold"/>
                    <a:ea typeface="Roboto Slab Bold"/>
                    <a:cs typeface="Roboto Slab Bold"/>
                    <a:sym typeface="Roboto Slab Bold"/>
                  </a:defRPr>
                </a:lvl1pPr>
              </a:lstStyle>
              <a:p>
                <a:pPr algn="l"/>
                <a:r>
                  <a:rPr lang="cs-CZ" b="1" dirty="0"/>
                  <a:t>Cíle výzkumu</a:t>
                </a:r>
                <a:endParaRPr b="1" dirty="0"/>
              </a:p>
            </p:txBody>
          </p:sp>
          <p:sp>
            <p:nvSpPr>
              <p:cNvPr id="469" name="object 5"/>
              <p:cNvSpPr txBox="1"/>
              <p:nvPr/>
            </p:nvSpPr>
            <p:spPr>
              <a:xfrm>
                <a:off x="10692640" y="3419168"/>
                <a:ext cx="8089568" cy="4616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lang="cs-CZ" dirty="0"/>
                  <a:t>Syntéza nanomateriálů</a:t>
                </a:r>
              </a:p>
            </p:txBody>
          </p:sp>
          <p:sp>
            <p:nvSpPr>
              <p:cNvPr id="470" name="object 5"/>
              <p:cNvSpPr txBox="1"/>
              <p:nvPr/>
            </p:nvSpPr>
            <p:spPr>
              <a:xfrm>
                <a:off x="10692640" y="4321802"/>
                <a:ext cx="8089568" cy="4616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lang="cs-CZ" dirty="0"/>
                  <a:t>Charakterizace nanomateriálů</a:t>
                </a:r>
              </a:p>
            </p:txBody>
          </p:sp>
          <p:sp>
            <p:nvSpPr>
              <p:cNvPr id="471" name="object 5"/>
              <p:cNvSpPr txBox="1"/>
              <p:nvPr/>
            </p:nvSpPr>
            <p:spPr>
              <a:xfrm>
                <a:off x="10692640" y="5253976"/>
                <a:ext cx="8089568" cy="11079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lang="cs-CZ" dirty="0"/>
                  <a:t>Prvková analýza nanomateriálů a biologických vzorků</a:t>
                </a: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472" name="object 5"/>
              <p:cNvSpPr txBox="1"/>
              <p:nvPr/>
            </p:nvSpPr>
            <p:spPr>
              <a:xfrm>
                <a:off x="10639830" y="6664740"/>
                <a:ext cx="8089568" cy="11079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lang="cs-CZ" dirty="0"/>
                  <a:t>Charakterizace biologických vzorků pomocí rastrovací elektronové mikroskopie</a:t>
                </a: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473" name="object 5"/>
              <p:cNvSpPr txBox="1"/>
              <p:nvPr/>
            </p:nvSpPr>
            <p:spPr>
              <a:xfrm>
                <a:off x="10644722" y="8051950"/>
                <a:ext cx="8569430" cy="8309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lang="cs-CZ" dirty="0"/>
                  <a:t>Charakterizace biologických vzorků</a:t>
                </a: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grpSp>
            <p:nvGrpSpPr>
              <p:cNvPr id="20" name="Skupina 19">
                <a:extLst>
                  <a:ext uri="{FF2B5EF4-FFF2-40B4-BE49-F238E27FC236}">
                    <a16:creationId xmlns:a16="http://schemas.microsoft.com/office/drawing/2014/main" id="{EBB8116F-4D71-8154-B507-BE327199C170}"/>
                  </a:ext>
                </a:extLst>
              </p:cNvPr>
              <p:cNvGrpSpPr/>
              <p:nvPr/>
            </p:nvGrpSpPr>
            <p:grpSpPr>
              <a:xfrm>
                <a:off x="9638814" y="3296500"/>
                <a:ext cx="811477" cy="6365029"/>
                <a:chOff x="10150224" y="2913404"/>
                <a:chExt cx="811477" cy="6365029"/>
              </a:xfrm>
              <a:gradFill flip="none" rotWithShape="1">
                <a:gsLst>
                  <a:gs pos="0">
                    <a:srgbClr val="A8D7CD"/>
                  </a:gs>
                  <a:gs pos="51000">
                    <a:srgbClr val="A8D7CD"/>
                  </a:gs>
                  <a:gs pos="99000">
                    <a:srgbClr val="F0B858"/>
                  </a:gs>
                </a:gsLst>
                <a:path path="circle">
                  <a:fillToRect l="50000" t="-80000" r="50000" b="180000"/>
                </a:path>
                <a:tileRect/>
              </a:gradFill>
            </p:grpSpPr>
            <p:sp>
              <p:nvSpPr>
                <p:cNvPr id="21" name="Kruh">
                  <a:extLst>
                    <a:ext uri="{FF2B5EF4-FFF2-40B4-BE49-F238E27FC236}">
                      <a16:creationId xmlns:a16="http://schemas.microsoft.com/office/drawing/2014/main" id="{89703788-A86A-ED23-C8F2-BDE3CC0A5087}"/>
                    </a:ext>
                  </a:extLst>
                </p:cNvPr>
                <p:cNvSpPr/>
                <p:nvPr/>
              </p:nvSpPr>
              <p:spPr>
                <a:xfrm>
                  <a:off x="10198100" y="3795190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22" name="Kruh">
                  <a:extLst>
                    <a:ext uri="{FF2B5EF4-FFF2-40B4-BE49-F238E27FC236}">
                      <a16:creationId xmlns:a16="http://schemas.microsoft.com/office/drawing/2014/main" id="{DF042C92-A038-2253-2CB2-8BB6B57B54A3}"/>
                    </a:ext>
                  </a:extLst>
                </p:cNvPr>
                <p:cNvSpPr/>
                <p:nvPr/>
              </p:nvSpPr>
              <p:spPr>
                <a:xfrm>
                  <a:off x="10198100" y="4862130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23" name="Kruh">
                  <a:extLst>
                    <a:ext uri="{FF2B5EF4-FFF2-40B4-BE49-F238E27FC236}">
                      <a16:creationId xmlns:a16="http://schemas.microsoft.com/office/drawing/2014/main" id="{8EF6288F-B58F-EE58-57FE-B412B91D9906}"/>
                    </a:ext>
                  </a:extLst>
                </p:cNvPr>
                <p:cNvSpPr/>
                <p:nvPr/>
              </p:nvSpPr>
              <p:spPr>
                <a:xfrm>
                  <a:off x="10165218" y="6233420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 dirty="0"/>
                </a:p>
              </p:txBody>
            </p:sp>
            <p:sp>
              <p:nvSpPr>
                <p:cNvPr id="24" name="Kruh">
                  <a:extLst>
                    <a:ext uri="{FF2B5EF4-FFF2-40B4-BE49-F238E27FC236}">
                      <a16:creationId xmlns:a16="http://schemas.microsoft.com/office/drawing/2014/main" id="{55B9ED62-E207-BB1C-CBAF-679C4FB0E98A}"/>
                    </a:ext>
                  </a:extLst>
                </p:cNvPr>
                <p:cNvSpPr/>
                <p:nvPr/>
              </p:nvSpPr>
              <p:spPr>
                <a:xfrm>
                  <a:off x="10157720" y="7537287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25" name="Kruh">
                  <a:extLst>
                    <a:ext uri="{FF2B5EF4-FFF2-40B4-BE49-F238E27FC236}">
                      <a16:creationId xmlns:a16="http://schemas.microsoft.com/office/drawing/2014/main" id="{8596AEE4-40AC-0DFF-4B89-6D0D4F6AA46C}"/>
                    </a:ext>
                  </a:extLst>
                </p:cNvPr>
                <p:cNvSpPr/>
                <p:nvPr/>
              </p:nvSpPr>
              <p:spPr>
                <a:xfrm>
                  <a:off x="10150224" y="8514832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 dirty="0"/>
                </a:p>
              </p:txBody>
            </p:sp>
            <p:sp>
              <p:nvSpPr>
                <p:cNvPr id="26" name="Kruh">
                  <a:extLst>
                    <a:ext uri="{FF2B5EF4-FFF2-40B4-BE49-F238E27FC236}">
                      <a16:creationId xmlns:a16="http://schemas.microsoft.com/office/drawing/2014/main" id="{1048C23F-F5AC-C2B6-D028-26F71371A951}"/>
                    </a:ext>
                  </a:extLst>
                </p:cNvPr>
                <p:cNvSpPr/>
                <p:nvPr/>
              </p:nvSpPr>
              <p:spPr>
                <a:xfrm>
                  <a:off x="10198099" y="2913404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 dirty="0"/>
                </a:p>
              </p:txBody>
            </p:sp>
          </p:grpSp>
        </p:grpSp>
      </p:grpSp>
      <p:sp>
        <p:nvSpPr>
          <p:cNvPr id="27" name="object 6">
            <a:extLst>
              <a:ext uri="{FF2B5EF4-FFF2-40B4-BE49-F238E27FC236}">
                <a16:creationId xmlns:a16="http://schemas.microsoft.com/office/drawing/2014/main" id="{F529BF04-27C4-F207-5332-4D4284068F4D}"/>
              </a:ext>
            </a:extLst>
          </p:cNvPr>
          <p:cNvSpPr txBox="1"/>
          <p:nvPr/>
        </p:nvSpPr>
        <p:spPr>
          <a:xfrm>
            <a:off x="8710567" y="941291"/>
            <a:ext cx="10399641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 defTabSz="457200">
              <a:spcBef>
                <a:spcPts val="100"/>
              </a:spcBef>
              <a:defRPr sz="4400" spc="27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lang="cs-CZ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LABORATOŘ SYNTÉZY </a:t>
            </a:r>
            <a:br>
              <a:rPr lang="cs-CZ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cs-CZ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A CHARAKTERIZACE NANOMATERIÁLŮ</a:t>
            </a:r>
            <a:endParaRPr b="1" spc="-150" dirty="0">
              <a:latin typeface="Barlow ExtraBold" panose="00000900000000000000" pitchFamily="2" charset="-18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55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Kruh"/>
          <p:cNvSpPr/>
          <p:nvPr/>
        </p:nvSpPr>
        <p:spPr>
          <a:xfrm>
            <a:off x="-1563997" y="-1741102"/>
            <a:ext cx="10516093" cy="10516092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2" name="object 21"/>
          <p:cNvSpPr txBox="1"/>
          <p:nvPr/>
        </p:nvSpPr>
        <p:spPr>
          <a:xfrm>
            <a:off x="-67448" y="9082243"/>
            <a:ext cx="6344859" cy="1833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5100" tIns="165100" rIns="165100" bIns="165100">
            <a:spAutoFit/>
          </a:bodyPr>
          <a:lstStyle/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t>Vedoucí výzkumné skupiny</a:t>
            </a:r>
          </a:p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t>Doc. RNDr. Ondřej Zítka , Ph.D.</a:t>
            </a:r>
          </a:p>
        </p:txBody>
      </p:sp>
      <p:sp>
        <p:nvSpPr>
          <p:cNvPr id="193" name="Kruh"/>
          <p:cNvSpPr/>
          <p:nvPr/>
        </p:nvSpPr>
        <p:spPr>
          <a:xfrm>
            <a:off x="5793127" y="6475743"/>
            <a:ext cx="3945701" cy="3945700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FFFFF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4" name="object 18"/>
          <p:cNvSpPr/>
          <p:nvPr/>
        </p:nvSpPr>
        <p:spPr>
          <a:xfrm>
            <a:off x="5822870" y="6564441"/>
            <a:ext cx="3886215" cy="3768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5" name="object 6"/>
          <p:cNvSpPr/>
          <p:nvPr/>
        </p:nvSpPr>
        <p:spPr>
          <a:xfrm>
            <a:off x="5823488" y="6530268"/>
            <a:ext cx="3886216" cy="388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object 6"/>
          <p:cNvSpPr/>
          <p:nvPr/>
        </p:nvSpPr>
        <p:spPr>
          <a:xfrm>
            <a:off x="5346438" y="728794"/>
            <a:ext cx="13865602" cy="1367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sz="4400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VÝZKUMNÁ SKUPINA </a:t>
            </a:r>
          </a:p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sz="4400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BIOMARKERŮ A BIOSENZORŮ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84A3B11-A7EC-E2E2-656C-96DCC5F15257}"/>
              </a:ext>
            </a:extLst>
          </p:cNvPr>
          <p:cNvGrpSpPr/>
          <p:nvPr/>
        </p:nvGrpSpPr>
        <p:grpSpPr>
          <a:xfrm>
            <a:off x="10500977" y="2439277"/>
            <a:ext cx="8508603" cy="7441261"/>
            <a:chOff x="10500977" y="2439277"/>
            <a:chExt cx="8508603" cy="7441261"/>
          </a:xfrm>
        </p:grpSpPr>
        <p:grpSp>
          <p:nvGrpSpPr>
            <p:cNvPr id="209" name="Seskupit"/>
            <p:cNvGrpSpPr/>
            <p:nvPr/>
          </p:nvGrpSpPr>
          <p:grpSpPr>
            <a:xfrm>
              <a:off x="10579132" y="2439277"/>
              <a:ext cx="8430448" cy="6696423"/>
              <a:chOff x="0" y="0"/>
              <a:chExt cx="8430446" cy="6696420"/>
            </a:xfrm>
          </p:grpSpPr>
          <p:sp>
            <p:nvSpPr>
              <p:cNvPr id="202" name="object 5"/>
              <p:cNvSpPr/>
              <p:nvPr/>
            </p:nvSpPr>
            <p:spPr>
              <a:xfrm>
                <a:off x="1070439" y="705724"/>
                <a:ext cx="7317645" cy="1292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dirty="0" err="1"/>
                  <a:t>Hmotnostní</a:t>
                </a:r>
                <a:r>
                  <a:rPr dirty="0"/>
                  <a:t> </a:t>
                </a:r>
                <a:r>
                  <a:rPr dirty="0" err="1"/>
                  <a:t>spektrometrie</a:t>
                </a:r>
                <a:r>
                  <a:rPr dirty="0"/>
                  <a:t> </a:t>
                </a:r>
                <a:r>
                  <a:rPr dirty="0" err="1"/>
                  <a:t>proteinů</a:t>
                </a:r>
                <a:r>
                  <a:rPr dirty="0"/>
                  <a:t>, MALDI MSI – </a:t>
                </a:r>
                <a:r>
                  <a:rPr dirty="0" err="1"/>
                  <a:t>hledání</a:t>
                </a:r>
                <a:r>
                  <a:rPr dirty="0"/>
                  <a:t> </a:t>
                </a:r>
                <a:r>
                  <a:rPr dirty="0" err="1"/>
                  <a:t>biom</a:t>
                </a:r>
                <a:r>
                  <a:rPr lang="cs-CZ" dirty="0"/>
                  <a:t>a</a:t>
                </a:r>
                <a:r>
                  <a:rPr dirty="0" err="1"/>
                  <a:t>rkerů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203" name="object 5"/>
              <p:cNvSpPr/>
              <p:nvPr/>
            </p:nvSpPr>
            <p:spPr>
              <a:xfrm>
                <a:off x="1062001" y="2004705"/>
                <a:ext cx="7368445" cy="923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dirty="0" err="1"/>
                  <a:t>Elektrochemická</a:t>
                </a:r>
                <a:r>
                  <a:rPr dirty="0"/>
                  <a:t> SPE </a:t>
                </a:r>
                <a:r>
                  <a:rPr dirty="0" err="1"/>
                  <a:t>senzorová</a:t>
                </a:r>
                <a:r>
                  <a:rPr dirty="0"/>
                  <a:t> </a:t>
                </a:r>
                <a:r>
                  <a:rPr dirty="0" err="1"/>
                  <a:t>technologie</a:t>
                </a:r>
                <a:r>
                  <a:rPr dirty="0"/>
                  <a:t> – </a:t>
                </a:r>
                <a:r>
                  <a:rPr dirty="0" err="1"/>
                  <a:t>detekce</a:t>
                </a:r>
                <a:r>
                  <a:rPr dirty="0"/>
                  <a:t> </a:t>
                </a:r>
                <a:r>
                  <a:rPr dirty="0" err="1"/>
                  <a:t>biom</a:t>
                </a:r>
                <a:r>
                  <a:rPr lang="cs-CZ" dirty="0"/>
                  <a:t>a</a:t>
                </a:r>
                <a:r>
                  <a:rPr dirty="0" err="1"/>
                  <a:t>rkerů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204" name="object 5"/>
              <p:cNvSpPr/>
              <p:nvPr/>
            </p:nvSpPr>
            <p:spPr>
              <a:xfrm>
                <a:off x="1025173" y="4034532"/>
                <a:ext cx="736844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dirty="0" err="1"/>
                  <a:t>Návrh</a:t>
                </a:r>
                <a:r>
                  <a:rPr dirty="0"/>
                  <a:t>, </a:t>
                </a:r>
                <a:r>
                  <a:rPr dirty="0" err="1"/>
                  <a:t>příprava</a:t>
                </a:r>
                <a:r>
                  <a:rPr dirty="0"/>
                  <a:t> a </a:t>
                </a:r>
                <a:r>
                  <a:rPr dirty="0" err="1"/>
                  <a:t>charakterizace</a:t>
                </a:r>
                <a:r>
                  <a:rPr dirty="0"/>
                  <a:t> MPs pro </a:t>
                </a:r>
                <a:r>
                  <a:rPr dirty="0" err="1"/>
                  <a:t>izolace</a:t>
                </a:r>
                <a:r>
                  <a:rPr dirty="0"/>
                  <a:t> </a:t>
                </a:r>
                <a:r>
                  <a:rPr dirty="0" err="1"/>
                  <a:t>biomarkerů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205" name="object 5"/>
              <p:cNvSpPr/>
              <p:nvPr/>
            </p:nvSpPr>
            <p:spPr>
              <a:xfrm>
                <a:off x="0" y="0"/>
                <a:ext cx="7368445" cy="477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100">
                    <a:latin typeface="Roboto Slab Bold"/>
                    <a:ea typeface="Roboto Slab Bold"/>
                    <a:cs typeface="Roboto Slab Bold"/>
                    <a:sym typeface="Roboto Slab Bold"/>
                  </a:defRPr>
                </a:lvl1pPr>
              </a:lstStyle>
              <a:p>
                <a:r>
                  <a:rPr b="1" dirty="0" err="1"/>
                  <a:t>Základní</a:t>
                </a:r>
                <a:r>
                  <a:rPr b="1" dirty="0"/>
                  <a:t> </a:t>
                </a:r>
                <a:r>
                  <a:rPr b="1" dirty="0" err="1"/>
                  <a:t>výzkum</a:t>
                </a:r>
                <a:endParaRPr b="1" dirty="0"/>
              </a:p>
            </p:txBody>
          </p:sp>
          <p:sp>
            <p:nvSpPr>
              <p:cNvPr id="206" name="object 5"/>
              <p:cNvSpPr/>
              <p:nvPr/>
            </p:nvSpPr>
            <p:spPr>
              <a:xfrm>
                <a:off x="1042134" y="5365476"/>
                <a:ext cx="736844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dirty="0" err="1"/>
                  <a:t>Izolace</a:t>
                </a:r>
                <a:r>
                  <a:rPr dirty="0"/>
                  <a:t> a </a:t>
                </a:r>
                <a:r>
                  <a:rPr dirty="0" err="1"/>
                  <a:t>stanovení</a:t>
                </a:r>
                <a:r>
                  <a:rPr dirty="0"/>
                  <a:t> </a:t>
                </a:r>
                <a:r>
                  <a:rPr dirty="0" err="1"/>
                  <a:t>biomarkerů</a:t>
                </a:r>
                <a:r>
                  <a:rPr dirty="0"/>
                  <a:t> – </a:t>
                </a:r>
                <a:r>
                  <a:rPr dirty="0" err="1"/>
                  <a:t>nukleové</a:t>
                </a:r>
                <a:r>
                  <a:rPr dirty="0"/>
                  <a:t> </a:t>
                </a:r>
                <a:r>
                  <a:rPr dirty="0" err="1"/>
                  <a:t>kyseliny</a:t>
                </a:r>
                <a:r>
                  <a:rPr dirty="0"/>
                  <a:t> </a:t>
                </a:r>
                <a:r>
                  <a:rPr dirty="0" err="1"/>
                  <a:t>nebo</a:t>
                </a:r>
                <a:r>
                  <a:rPr dirty="0"/>
                  <a:t> </a:t>
                </a:r>
                <a:r>
                  <a:rPr dirty="0" err="1"/>
                  <a:t>proteiny</a:t>
                </a:r>
                <a:r>
                  <a:rPr dirty="0"/>
                  <a:t> 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207" name="object 5"/>
              <p:cNvSpPr/>
              <p:nvPr/>
            </p:nvSpPr>
            <p:spPr>
              <a:xfrm>
                <a:off x="1025173" y="6696419"/>
                <a:ext cx="736844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t>Návrh a stavba přenosné diagnostiky (POCT, PON)</a:t>
                </a: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208" name="object 5"/>
              <p:cNvSpPr/>
              <p:nvPr/>
            </p:nvSpPr>
            <p:spPr>
              <a:xfrm>
                <a:off x="0" y="3271563"/>
                <a:ext cx="7368445" cy="477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100">
                    <a:latin typeface="Roboto Slab Bold"/>
                    <a:ea typeface="Roboto Slab Bold"/>
                    <a:cs typeface="Roboto Slab Bold"/>
                    <a:sym typeface="Roboto Slab Bold"/>
                  </a:defRPr>
                </a:lvl1pPr>
              </a:lstStyle>
              <a:p>
                <a:r>
                  <a:rPr b="1" dirty="0" err="1"/>
                  <a:t>Aplikovaný</a:t>
                </a:r>
                <a:r>
                  <a:rPr b="1" dirty="0"/>
                  <a:t> </a:t>
                </a:r>
                <a:r>
                  <a:rPr b="1" dirty="0" err="1"/>
                  <a:t>výzkum</a:t>
                </a:r>
                <a:endParaRPr b="1" dirty="0"/>
              </a:p>
            </p:txBody>
          </p:sp>
        </p:grpSp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2206A03C-1EDD-8843-9EC4-778A53686A7F}"/>
                </a:ext>
              </a:extLst>
            </p:cNvPr>
            <p:cNvGrpSpPr/>
            <p:nvPr/>
          </p:nvGrpSpPr>
          <p:grpSpPr>
            <a:xfrm>
              <a:off x="10500977" y="3132725"/>
              <a:ext cx="791799" cy="6747813"/>
              <a:chOff x="10500977" y="3132725"/>
              <a:chExt cx="791799" cy="6747813"/>
            </a:xfrm>
            <a:gradFill flip="none" rotWithShape="1">
              <a:gsLst>
                <a:gs pos="0">
                  <a:srgbClr val="A8D7CD"/>
                </a:gs>
                <a:gs pos="50000">
                  <a:srgbClr val="A8D7CD"/>
                </a:gs>
                <a:gs pos="100000">
                  <a:srgbClr val="F0B858"/>
                </a:gs>
              </a:gsLst>
              <a:path path="circle">
                <a:fillToRect l="50000" t="-80000" r="50000" b="180000"/>
              </a:path>
              <a:tileRect/>
            </a:gradFill>
          </p:grpSpPr>
          <p:sp>
            <p:nvSpPr>
              <p:cNvPr id="198" name="Kruh"/>
              <p:cNvSpPr/>
              <p:nvPr/>
            </p:nvSpPr>
            <p:spPr>
              <a:xfrm>
                <a:off x="10518397" y="4406370"/>
                <a:ext cx="763601" cy="763602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99" name="Kruh"/>
              <p:cNvSpPr/>
              <p:nvPr/>
            </p:nvSpPr>
            <p:spPr>
              <a:xfrm>
                <a:off x="10504820" y="6516373"/>
                <a:ext cx="763601" cy="76360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Kruh"/>
              <p:cNvSpPr/>
              <p:nvPr/>
            </p:nvSpPr>
            <p:spPr>
              <a:xfrm>
                <a:off x="10500977" y="7834090"/>
                <a:ext cx="763601" cy="76360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Kruh"/>
              <p:cNvSpPr/>
              <p:nvPr/>
            </p:nvSpPr>
            <p:spPr>
              <a:xfrm>
                <a:off x="10500977" y="9116937"/>
                <a:ext cx="763601" cy="76360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Kruh">
                <a:extLst>
                  <a:ext uri="{FF2B5EF4-FFF2-40B4-BE49-F238E27FC236}">
                    <a16:creationId xmlns:a16="http://schemas.microsoft.com/office/drawing/2014/main" id="{49960DF5-0397-EB42-B8B4-E0B8F8D1DB22}"/>
                  </a:ext>
                </a:extLst>
              </p:cNvPr>
              <p:cNvSpPr/>
              <p:nvPr/>
            </p:nvSpPr>
            <p:spPr>
              <a:xfrm>
                <a:off x="10529175" y="3132725"/>
                <a:ext cx="763601" cy="763602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object 6"/>
          <p:cNvSpPr txBox="1"/>
          <p:nvPr/>
        </p:nvSpPr>
        <p:spPr>
          <a:xfrm>
            <a:off x="1211708" y="769694"/>
            <a:ext cx="967628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21533998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NAŠE LABORATOŘE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82B2E91-31A9-6FE5-F861-B356FE2A9211}"/>
              </a:ext>
            </a:extLst>
          </p:cNvPr>
          <p:cNvGrpSpPr/>
          <p:nvPr/>
        </p:nvGrpSpPr>
        <p:grpSpPr>
          <a:xfrm>
            <a:off x="-154461" y="6188430"/>
            <a:ext cx="19798822" cy="4269476"/>
            <a:chOff x="-154461" y="6188430"/>
            <a:chExt cx="19798822" cy="4269476"/>
          </a:xfrm>
        </p:grpSpPr>
        <p:sp>
          <p:nvSpPr>
            <p:cNvPr id="12" name="object 2">
              <a:extLst>
                <a:ext uri="{FF2B5EF4-FFF2-40B4-BE49-F238E27FC236}">
                  <a16:creationId xmlns:a16="http://schemas.microsoft.com/office/drawing/2014/main" id="{1229E3D2-A143-1540-9A3B-0E0B898EB27A}"/>
                </a:ext>
              </a:extLst>
            </p:cNvPr>
            <p:cNvSpPr/>
            <p:nvPr/>
          </p:nvSpPr>
          <p:spPr>
            <a:xfrm>
              <a:off x="-154461" y="6795348"/>
              <a:ext cx="13131907" cy="3033698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16" name="object 8"/>
            <p:cNvSpPr txBox="1"/>
            <p:nvPr/>
          </p:nvSpPr>
          <p:spPr>
            <a:xfrm>
              <a:off x="14555257" y="7506137"/>
              <a:ext cx="5089104" cy="149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endParaRPr lang="cs-CZ" sz="3300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zakázkových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analýz</a:t>
              </a: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  Ing. Zuzana </a:t>
              </a:r>
              <a:r>
                <a:rPr dirty="0" err="1"/>
                <a:t>Lacková</a:t>
              </a:r>
              <a:r>
                <a:rPr dirty="0"/>
                <a:t>, Ph.D.</a:t>
              </a:r>
            </a:p>
          </p:txBody>
        </p:sp>
        <p:sp>
          <p:nvSpPr>
            <p:cNvPr id="217" name="object 8"/>
            <p:cNvSpPr txBox="1"/>
            <p:nvPr/>
          </p:nvSpPr>
          <p:spPr>
            <a:xfrm>
              <a:off x="6066281" y="7506137"/>
              <a:ext cx="4199129" cy="23442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senzorových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lang="cs-CZ"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  </a:t>
              </a:r>
              <a:r>
                <a:rPr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technik</a:t>
              </a:r>
              <a:endParaRPr lang="cs-CZ" sz="3300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lang="cs-CZ" sz="24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Ing. Jiří Kudr, Ph.D.</a:t>
              </a: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sz="24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19" name="TrAC-web.jpg" descr="TrAC-web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11321" y="6225810"/>
              <a:ext cx="4172768" cy="4172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3" y="1054"/>
                    <a:pt x="2882" y="3163"/>
                  </a:cubicBezTo>
                  <a:cubicBezTo>
                    <a:pt x="-961" y="7381"/>
                    <a:pt x="-961" y="14219"/>
                    <a:pt x="2882" y="18437"/>
                  </a:cubicBezTo>
                  <a:cubicBezTo>
                    <a:pt x="4803" y="20546"/>
                    <a:pt x="7322" y="21600"/>
                    <a:pt x="9840" y="21600"/>
                  </a:cubicBezTo>
                  <a:cubicBezTo>
                    <a:pt x="12358" y="21600"/>
                    <a:pt x="14875" y="20546"/>
                    <a:pt x="16796" y="18437"/>
                  </a:cubicBezTo>
                  <a:cubicBezTo>
                    <a:pt x="20639" y="14219"/>
                    <a:pt x="20639" y="7381"/>
                    <a:pt x="16796" y="3163"/>
                  </a:cubicBezTo>
                  <a:cubicBezTo>
                    <a:pt x="14875" y="1054"/>
                    <a:pt x="12358" y="0"/>
                    <a:pt x="9840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pic>
          <p:nvPicPr>
            <p:cNvPr id="220" name="DSC_2724-2ctverecinsta.jpg" descr="DSC_2724-2ctverecinsta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4947" y="6188430"/>
              <a:ext cx="4269476" cy="426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036" y="0"/>
                    <a:pt x="5273" y="1055"/>
                    <a:pt x="3164" y="3164"/>
                  </a:cubicBezTo>
                  <a:cubicBezTo>
                    <a:pt x="1055" y="5273"/>
                    <a:pt x="0" y="8036"/>
                    <a:pt x="0" y="10800"/>
                  </a:cubicBezTo>
                  <a:cubicBezTo>
                    <a:pt x="0" y="13564"/>
                    <a:pt x="1055" y="16329"/>
                    <a:pt x="3164" y="18438"/>
                  </a:cubicBezTo>
                  <a:cubicBezTo>
                    <a:pt x="5273" y="20547"/>
                    <a:pt x="8036" y="21600"/>
                    <a:pt x="10800" y="21600"/>
                  </a:cubicBezTo>
                  <a:cubicBezTo>
                    <a:pt x="13564" y="21600"/>
                    <a:pt x="16329" y="20547"/>
                    <a:pt x="18438" y="18438"/>
                  </a:cubicBezTo>
                  <a:cubicBezTo>
                    <a:pt x="20547" y="16329"/>
                    <a:pt x="21600" y="13564"/>
                    <a:pt x="21600" y="10800"/>
                  </a:cubicBezTo>
                  <a:cubicBezTo>
                    <a:pt x="21600" y="8036"/>
                    <a:pt x="20547" y="5273"/>
                    <a:pt x="18438" y="3164"/>
                  </a:cubicBezTo>
                  <a:cubicBezTo>
                    <a:pt x="16329" y="1055"/>
                    <a:pt x="13564" y="0"/>
                    <a:pt x="10800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96CE81C-31B6-8B9A-F757-365E66ECD610}"/>
              </a:ext>
            </a:extLst>
          </p:cNvPr>
          <p:cNvGrpSpPr/>
          <p:nvPr/>
        </p:nvGrpSpPr>
        <p:grpSpPr>
          <a:xfrm>
            <a:off x="255151" y="2710019"/>
            <a:ext cx="19955629" cy="4275685"/>
            <a:chOff x="255151" y="2710019"/>
            <a:chExt cx="19955629" cy="4275685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8EB4AADC-6704-F74C-871E-E5A7348CDA7F}"/>
                </a:ext>
              </a:extLst>
            </p:cNvPr>
            <p:cNvSpPr/>
            <p:nvPr/>
          </p:nvSpPr>
          <p:spPr>
            <a:xfrm>
              <a:off x="7156938" y="3192112"/>
              <a:ext cx="13053842" cy="3033698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14" name="object 8"/>
            <p:cNvSpPr txBox="1"/>
            <p:nvPr/>
          </p:nvSpPr>
          <p:spPr>
            <a:xfrm>
              <a:off x="255151" y="3875518"/>
              <a:ext cx="6715261" cy="149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lang="cs-CZ"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     </a:t>
              </a:r>
              <a:r>
                <a:rPr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lang="cs-CZ"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hmotnostní    </a:t>
              </a:r>
            </a:p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lang="cs-CZ"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     spektrometrie</a:t>
              </a:r>
            </a:p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Mgr. Roman </a:t>
              </a:r>
              <a:r>
                <a:rPr lang="cs-CZ" dirty="0" err="1"/>
                <a:t>Guráň</a:t>
              </a:r>
              <a:r>
                <a:rPr lang="cs-CZ" dirty="0"/>
                <a:t>, Ph.D.</a:t>
              </a:r>
            </a:p>
          </p:txBody>
        </p:sp>
        <p:pic>
          <p:nvPicPr>
            <p:cNvPr id="218" name="uchab_23_1011.jpg" descr="uchab_23_101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947390" y="2710019"/>
              <a:ext cx="4064276" cy="406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1055"/>
                    <a:pt x="2881" y="3163"/>
                  </a:cubicBezTo>
                  <a:cubicBezTo>
                    <a:pt x="-961" y="7381"/>
                    <a:pt x="-961" y="14220"/>
                    <a:pt x="2881" y="18438"/>
                  </a:cubicBezTo>
                  <a:cubicBezTo>
                    <a:pt x="4803" y="20547"/>
                    <a:pt x="7321" y="21600"/>
                    <a:pt x="9839" y="21600"/>
                  </a:cubicBezTo>
                  <a:cubicBezTo>
                    <a:pt x="12357" y="21600"/>
                    <a:pt x="14875" y="20547"/>
                    <a:pt x="16797" y="18438"/>
                  </a:cubicBezTo>
                  <a:cubicBezTo>
                    <a:pt x="20639" y="14220"/>
                    <a:pt x="20639" y="7381"/>
                    <a:pt x="16797" y="3163"/>
                  </a:cubicBezTo>
                  <a:cubicBezTo>
                    <a:pt x="14875" y="1055"/>
                    <a:pt x="12357" y="0"/>
                    <a:pt x="9839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6161367F-CC2B-0D4C-8037-8F169433F866}"/>
                </a:ext>
              </a:extLst>
            </p:cNvPr>
            <p:cNvSpPr txBox="1"/>
            <p:nvPr/>
          </p:nvSpPr>
          <p:spPr>
            <a:xfrm>
              <a:off x="8524064" y="3960038"/>
              <a:ext cx="6715261" cy="149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>
                  <a:latin typeface="Roboto Slab Regular" pitchFamily="2" charset="0"/>
                  <a:ea typeface="Roboto Slab Regular" pitchFamily="2" charset="0"/>
                </a:rPr>
                <a:t>          </a:t>
              </a:r>
              <a:r>
                <a:rPr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endParaRPr lang="cs-CZ" sz="3300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lang="cs-CZ"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         prototypů</a:t>
              </a:r>
              <a:endParaRPr sz="3300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Ing. Jan Zítka</a:t>
              </a:r>
              <a:endParaRPr dirty="0"/>
            </a:p>
          </p:txBody>
        </p:sp>
        <p:pic>
          <p:nvPicPr>
            <p:cNvPr id="15" name="TrAC-web.jpg">
              <a:extLst>
                <a:ext uri="{FF2B5EF4-FFF2-40B4-BE49-F238E27FC236}">
                  <a16:creationId xmlns:a16="http://schemas.microsoft.com/office/drawing/2014/main" id="{C72604B9-55DB-412C-9BF1-5CDD89618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56711" y="2812929"/>
              <a:ext cx="4172768" cy="4172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3" y="1054"/>
                    <a:pt x="2882" y="3163"/>
                  </a:cubicBezTo>
                  <a:cubicBezTo>
                    <a:pt x="-961" y="7381"/>
                    <a:pt x="-961" y="14219"/>
                    <a:pt x="2882" y="18437"/>
                  </a:cubicBezTo>
                  <a:cubicBezTo>
                    <a:pt x="4803" y="20546"/>
                    <a:pt x="7322" y="21600"/>
                    <a:pt x="9840" y="21600"/>
                  </a:cubicBezTo>
                  <a:cubicBezTo>
                    <a:pt x="12358" y="21600"/>
                    <a:pt x="14875" y="20546"/>
                    <a:pt x="16796" y="18437"/>
                  </a:cubicBezTo>
                  <a:cubicBezTo>
                    <a:pt x="20639" y="14219"/>
                    <a:pt x="20639" y="7381"/>
                    <a:pt x="16796" y="3163"/>
                  </a:cubicBezTo>
                  <a:cubicBezTo>
                    <a:pt x="14875" y="1054"/>
                    <a:pt x="12358" y="0"/>
                    <a:pt x="9840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Obrázek1.jpg" descr="Obrázek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69326" y="-486223"/>
            <a:ext cx="9828213" cy="7238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98" y="0"/>
                </a:moveTo>
                <a:cubicBezTo>
                  <a:pt x="3385" y="141"/>
                  <a:pt x="3273" y="284"/>
                  <a:pt x="3164" y="432"/>
                </a:cubicBezTo>
                <a:cubicBezTo>
                  <a:pt x="1055" y="3295"/>
                  <a:pt x="0" y="7047"/>
                  <a:pt x="0" y="10800"/>
                </a:cubicBezTo>
                <a:cubicBezTo>
                  <a:pt x="0" y="14553"/>
                  <a:pt x="1055" y="18305"/>
                  <a:pt x="3164" y="21168"/>
                </a:cubicBezTo>
                <a:cubicBezTo>
                  <a:pt x="3273" y="21316"/>
                  <a:pt x="3385" y="21459"/>
                  <a:pt x="3498" y="21600"/>
                </a:cubicBezTo>
                <a:lnTo>
                  <a:pt x="18102" y="21600"/>
                </a:lnTo>
                <a:cubicBezTo>
                  <a:pt x="18215" y="21459"/>
                  <a:pt x="18327" y="21316"/>
                  <a:pt x="18436" y="21168"/>
                </a:cubicBezTo>
                <a:cubicBezTo>
                  <a:pt x="20545" y="18305"/>
                  <a:pt x="21600" y="14553"/>
                  <a:pt x="21600" y="10800"/>
                </a:cubicBezTo>
                <a:cubicBezTo>
                  <a:pt x="21600" y="7047"/>
                  <a:pt x="20545" y="3295"/>
                  <a:pt x="18436" y="432"/>
                </a:cubicBezTo>
                <a:cubicBezTo>
                  <a:pt x="18327" y="284"/>
                  <a:pt x="18215" y="141"/>
                  <a:pt x="18102" y="0"/>
                </a:cubicBezTo>
                <a:lnTo>
                  <a:pt x="349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56" name="Obrázek2.png" descr="Obrázek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" r="746" b="22647"/>
          <a:stretch>
            <a:fillRect/>
          </a:stretch>
        </p:blipFill>
        <p:spPr>
          <a:xfrm>
            <a:off x="4419943" y="5644603"/>
            <a:ext cx="4229091" cy="4192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86" extrusionOk="0">
                <a:moveTo>
                  <a:pt x="8036" y="0"/>
                </a:moveTo>
                <a:cubicBezTo>
                  <a:pt x="6148" y="370"/>
                  <a:pt x="4342" y="1320"/>
                  <a:pt x="2881" y="2861"/>
                </a:cubicBezTo>
                <a:cubicBezTo>
                  <a:pt x="-961" y="6916"/>
                  <a:pt x="-961" y="13490"/>
                  <a:pt x="2881" y="17545"/>
                </a:cubicBezTo>
                <a:cubicBezTo>
                  <a:pt x="6724" y="21600"/>
                  <a:pt x="12954" y="21600"/>
                  <a:pt x="16797" y="17545"/>
                </a:cubicBezTo>
                <a:cubicBezTo>
                  <a:pt x="20639" y="13490"/>
                  <a:pt x="20639" y="6916"/>
                  <a:pt x="16797" y="2861"/>
                </a:cubicBezTo>
                <a:cubicBezTo>
                  <a:pt x="15336" y="1320"/>
                  <a:pt x="13530" y="370"/>
                  <a:pt x="11642" y="0"/>
                </a:cubicBezTo>
                <a:lnTo>
                  <a:pt x="8036" y="0"/>
                </a:lnTo>
                <a:close/>
              </a:path>
            </a:pathLst>
          </a:custGeom>
          <a:ln w="152400">
            <a:solidFill>
              <a:srgbClr val="FFFFFF"/>
            </a:solidFill>
            <a:miter lim="400000"/>
          </a:ln>
        </p:spPr>
      </p:pic>
      <p:pic>
        <p:nvPicPr>
          <p:cNvPr id="557" name="Obrázek1.png" descr="Obrázek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56504" y="5848063"/>
            <a:ext cx="6193187" cy="6193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799" y="0"/>
                </a:moveTo>
                <a:cubicBezTo>
                  <a:pt x="8035" y="0"/>
                  <a:pt x="5272" y="1005"/>
                  <a:pt x="3163" y="3016"/>
                </a:cubicBezTo>
                <a:cubicBezTo>
                  <a:pt x="1054" y="5026"/>
                  <a:pt x="0" y="7661"/>
                  <a:pt x="0" y="10296"/>
                </a:cubicBezTo>
                <a:cubicBezTo>
                  <a:pt x="0" y="12932"/>
                  <a:pt x="1054" y="15568"/>
                  <a:pt x="3163" y="17579"/>
                </a:cubicBezTo>
                <a:cubicBezTo>
                  <a:pt x="7380" y="21600"/>
                  <a:pt x="14220" y="21600"/>
                  <a:pt x="18437" y="17579"/>
                </a:cubicBezTo>
                <a:cubicBezTo>
                  <a:pt x="20546" y="15568"/>
                  <a:pt x="21600" y="12932"/>
                  <a:pt x="21600" y="10296"/>
                </a:cubicBezTo>
                <a:cubicBezTo>
                  <a:pt x="21600" y="7661"/>
                  <a:pt x="20546" y="5026"/>
                  <a:pt x="18437" y="3016"/>
                </a:cubicBezTo>
                <a:cubicBezTo>
                  <a:pt x="16328" y="1005"/>
                  <a:pt x="13563" y="0"/>
                  <a:pt x="1079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sp>
        <p:nvSpPr>
          <p:cNvPr id="567" name="object 6"/>
          <p:cNvSpPr txBox="1"/>
          <p:nvPr/>
        </p:nvSpPr>
        <p:spPr>
          <a:xfrm>
            <a:off x="4793531" y="1454349"/>
            <a:ext cx="138656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HMOTNOSTNÍ </a:t>
            </a:r>
            <a:br>
              <a:rPr dirty="0"/>
            </a:br>
            <a:r>
              <a:rPr dirty="0"/>
              <a:t>SPEKTROMETRIE  PROTEINŮ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68EC229-41B1-77FC-2134-DB6F4885A7FD}"/>
              </a:ext>
            </a:extLst>
          </p:cNvPr>
          <p:cNvGrpSpPr/>
          <p:nvPr/>
        </p:nvGrpSpPr>
        <p:grpSpPr>
          <a:xfrm>
            <a:off x="9953157" y="3209245"/>
            <a:ext cx="9669693" cy="5055399"/>
            <a:chOff x="9953157" y="3209245"/>
            <a:chExt cx="9669693" cy="5055399"/>
          </a:xfrm>
        </p:grpSpPr>
        <p:grpSp>
          <p:nvGrpSpPr>
            <p:cNvPr id="566" name="Seskupit"/>
            <p:cNvGrpSpPr/>
            <p:nvPr/>
          </p:nvGrpSpPr>
          <p:grpSpPr>
            <a:xfrm>
              <a:off x="11020699" y="3984185"/>
              <a:ext cx="8602151" cy="3516857"/>
              <a:chOff x="1073149" y="0"/>
              <a:chExt cx="8602149" cy="3516855"/>
            </a:xfrm>
          </p:grpSpPr>
          <p:sp>
            <p:nvSpPr>
              <p:cNvPr id="562" name="object 5"/>
              <p:cNvSpPr/>
              <p:nvPr/>
            </p:nvSpPr>
            <p:spPr>
              <a:xfrm>
                <a:off x="1073149" y="0"/>
                <a:ext cx="8089567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dirty="0" err="1"/>
                  <a:t>Stresové</a:t>
                </a:r>
                <a:r>
                  <a:rPr dirty="0"/>
                  <a:t> </a:t>
                </a:r>
                <a:r>
                  <a:rPr dirty="0" err="1"/>
                  <a:t>markery</a:t>
                </a:r>
                <a:r>
                  <a:rPr dirty="0"/>
                  <a:t> - </a:t>
                </a:r>
                <a:r>
                  <a:rPr dirty="0" err="1"/>
                  <a:t>vliv</a:t>
                </a:r>
                <a:r>
                  <a:rPr dirty="0"/>
                  <a:t> </a:t>
                </a:r>
                <a:r>
                  <a:rPr dirty="0" err="1"/>
                  <a:t>kovových</a:t>
                </a:r>
                <a:r>
                  <a:rPr dirty="0"/>
                  <a:t> </a:t>
                </a:r>
                <a:r>
                  <a:rPr dirty="0" err="1"/>
                  <a:t>nanočástic</a:t>
                </a:r>
                <a:r>
                  <a:rPr dirty="0"/>
                  <a:t> </a:t>
                </a:r>
                <a:r>
                  <a:rPr dirty="0" err="1"/>
                  <a:t>na</a:t>
                </a:r>
                <a:r>
                  <a:rPr dirty="0"/>
                  <a:t> </a:t>
                </a:r>
                <a:r>
                  <a:rPr dirty="0" err="1"/>
                  <a:t>ryby</a:t>
                </a:r>
                <a:r>
                  <a:rPr dirty="0"/>
                  <a:t> 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563" name="object 5"/>
              <p:cNvSpPr/>
              <p:nvPr/>
            </p:nvSpPr>
            <p:spPr>
              <a:xfrm>
                <a:off x="1073149" y="1252718"/>
                <a:ext cx="808956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t>Thiolové markery v onkologii - Metalothionein (projekt ERC)</a:t>
                </a: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564" name="object 5"/>
              <p:cNvSpPr/>
              <p:nvPr/>
            </p:nvSpPr>
            <p:spPr>
              <a:xfrm>
                <a:off x="1073149" y="3516854"/>
                <a:ext cx="808956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t>Studium obsahu antioxidantů ve vzorcích tkání (živočichové x rostliny, zemědělské produkty).</a:t>
                </a: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565" name="object 5"/>
              <p:cNvSpPr/>
              <p:nvPr/>
            </p:nvSpPr>
            <p:spPr>
              <a:xfrm>
                <a:off x="1105868" y="2505436"/>
                <a:ext cx="856943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t>Zánětlivé markery</a:t>
                </a: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</p:grpSp>
        <p:sp>
          <p:nvSpPr>
            <p:cNvPr id="568" name="object 5"/>
            <p:cNvSpPr txBox="1"/>
            <p:nvPr/>
          </p:nvSpPr>
          <p:spPr>
            <a:xfrm>
              <a:off x="10074787" y="3209245"/>
              <a:ext cx="7368445" cy="5078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algn="r" defTabSz="12700">
                <a:defRPr sz="330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pPr algn="l"/>
              <a:r>
                <a:rPr b="1" dirty="0"/>
                <a:t>MALDI imaging</a:t>
              </a:r>
            </a:p>
          </p:txBody>
        </p: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ED795D70-172C-C814-F6D0-466C81ECBF8D}"/>
                </a:ext>
              </a:extLst>
            </p:cNvPr>
            <p:cNvGrpSpPr/>
            <p:nvPr/>
          </p:nvGrpSpPr>
          <p:grpSpPr>
            <a:xfrm>
              <a:off x="9953157" y="3984185"/>
              <a:ext cx="767548" cy="4280459"/>
              <a:chOff x="10551541" y="3472810"/>
              <a:chExt cx="767548" cy="4280459"/>
            </a:xfrm>
            <a:gradFill flip="none" rotWithShape="1">
              <a:gsLst>
                <a:gs pos="50000">
                  <a:srgbClr val="A8D7CD"/>
                </a:gs>
                <a:gs pos="100000">
                  <a:srgbClr val="F0B858"/>
                </a:gs>
                <a:gs pos="100000">
                  <a:srgbClr val="F0B858"/>
                </a:gs>
              </a:gsLst>
              <a:path path="circle">
                <a:fillToRect l="50000" t="-80000" r="50000" b="180000"/>
              </a:path>
              <a:tileRect/>
            </a:gradFill>
          </p:grpSpPr>
          <p:sp>
            <p:nvSpPr>
              <p:cNvPr id="17" name="Kruh">
                <a:extLst>
                  <a:ext uri="{FF2B5EF4-FFF2-40B4-BE49-F238E27FC236}">
                    <a16:creationId xmlns:a16="http://schemas.microsoft.com/office/drawing/2014/main" id="{30A6FEB7-D620-DF06-C128-714422AC4F2E}"/>
                  </a:ext>
                </a:extLst>
              </p:cNvPr>
              <p:cNvSpPr/>
              <p:nvPr/>
            </p:nvSpPr>
            <p:spPr>
              <a:xfrm>
                <a:off x="10551542" y="4639994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  <p:sp>
            <p:nvSpPr>
              <p:cNvPr id="18" name="Kruh">
                <a:extLst>
                  <a:ext uri="{FF2B5EF4-FFF2-40B4-BE49-F238E27FC236}">
                    <a16:creationId xmlns:a16="http://schemas.microsoft.com/office/drawing/2014/main" id="{2CBE71C7-F1C4-A0A8-2F38-D5BE9D1404C0}"/>
                  </a:ext>
                </a:extLst>
              </p:cNvPr>
              <p:cNvSpPr/>
              <p:nvPr/>
            </p:nvSpPr>
            <p:spPr>
              <a:xfrm>
                <a:off x="10551541" y="5807178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19" name="Kruh">
                <a:extLst>
                  <a:ext uri="{FF2B5EF4-FFF2-40B4-BE49-F238E27FC236}">
                    <a16:creationId xmlns:a16="http://schemas.microsoft.com/office/drawing/2014/main" id="{0346BD09-6D66-171B-E221-19E080928B3C}"/>
                  </a:ext>
                </a:extLst>
              </p:cNvPr>
              <p:cNvSpPr/>
              <p:nvPr/>
            </p:nvSpPr>
            <p:spPr>
              <a:xfrm>
                <a:off x="10555488" y="6989667"/>
                <a:ext cx="763601" cy="763602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0" name="Kruh">
                <a:extLst>
                  <a:ext uri="{FF2B5EF4-FFF2-40B4-BE49-F238E27FC236}">
                    <a16:creationId xmlns:a16="http://schemas.microsoft.com/office/drawing/2014/main" id="{395C4DAC-650E-F349-3A84-F95AD9463D47}"/>
                  </a:ext>
                </a:extLst>
              </p:cNvPr>
              <p:cNvSpPr/>
              <p:nvPr/>
            </p:nvSpPr>
            <p:spPr>
              <a:xfrm>
                <a:off x="10555488" y="3472810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Obrázek4.png" descr="Obrázek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03" y="-467009"/>
            <a:ext cx="7541786" cy="7541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40" y="0"/>
                </a:moveTo>
                <a:cubicBezTo>
                  <a:pt x="7321" y="0"/>
                  <a:pt x="4803" y="1054"/>
                  <a:pt x="2882" y="3163"/>
                </a:cubicBezTo>
                <a:cubicBezTo>
                  <a:pt x="-961" y="7381"/>
                  <a:pt x="-961" y="14219"/>
                  <a:pt x="2882" y="18437"/>
                </a:cubicBezTo>
                <a:cubicBezTo>
                  <a:pt x="4803" y="20546"/>
                  <a:pt x="7321" y="21600"/>
                  <a:pt x="9840" y="21600"/>
                </a:cubicBezTo>
                <a:cubicBezTo>
                  <a:pt x="12358" y="21600"/>
                  <a:pt x="14875" y="20546"/>
                  <a:pt x="16796" y="18437"/>
                </a:cubicBezTo>
                <a:cubicBezTo>
                  <a:pt x="20639" y="14219"/>
                  <a:pt x="20639" y="7381"/>
                  <a:pt x="16796" y="3163"/>
                </a:cubicBezTo>
                <a:cubicBezTo>
                  <a:pt x="14875" y="1054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71" name="uchab_23_1011.jpg" descr="uchab_23_10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2249" y="5510965"/>
            <a:ext cx="3688051" cy="3687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152400">
            <a:solidFill>
              <a:srgbClr val="FFFFFF"/>
            </a:solidFill>
            <a:miter lim="400000"/>
          </a:ln>
        </p:spPr>
      </p:pic>
      <p:pic>
        <p:nvPicPr>
          <p:cNvPr id="572" name="DSC_3586-Insta.jpg" descr="DSC_3586-Inst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03" y="5751128"/>
            <a:ext cx="5542310" cy="5542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8035" y="0"/>
                  <a:pt x="5272" y="1054"/>
                  <a:pt x="3163" y="3163"/>
                </a:cubicBezTo>
                <a:cubicBezTo>
                  <a:pt x="1054" y="5272"/>
                  <a:pt x="0" y="8035"/>
                  <a:pt x="0" y="10799"/>
                </a:cubicBezTo>
                <a:cubicBezTo>
                  <a:pt x="0" y="13563"/>
                  <a:pt x="1054" y="16328"/>
                  <a:pt x="3163" y="18437"/>
                </a:cubicBezTo>
                <a:cubicBezTo>
                  <a:pt x="5272" y="20546"/>
                  <a:pt x="8035" y="21600"/>
                  <a:pt x="10799" y="21600"/>
                </a:cubicBezTo>
                <a:cubicBezTo>
                  <a:pt x="13563" y="21600"/>
                  <a:pt x="16328" y="20546"/>
                  <a:pt x="18437" y="18437"/>
                </a:cubicBezTo>
                <a:cubicBezTo>
                  <a:pt x="20546" y="16328"/>
                  <a:pt x="21600" y="13563"/>
                  <a:pt x="21600" y="10799"/>
                </a:cubicBezTo>
                <a:cubicBezTo>
                  <a:pt x="21600" y="8035"/>
                  <a:pt x="20546" y="5272"/>
                  <a:pt x="18437" y="3163"/>
                </a:cubicBezTo>
                <a:cubicBezTo>
                  <a:pt x="16328" y="1054"/>
                  <a:pt x="13563" y="0"/>
                  <a:pt x="1079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D775EEDB-3CE3-9ED7-90FF-9C87D07E479D}"/>
              </a:ext>
            </a:extLst>
          </p:cNvPr>
          <p:cNvGrpSpPr/>
          <p:nvPr/>
        </p:nvGrpSpPr>
        <p:grpSpPr>
          <a:xfrm>
            <a:off x="9343473" y="2795899"/>
            <a:ext cx="9803367" cy="5396243"/>
            <a:chOff x="9343473" y="2795899"/>
            <a:chExt cx="9803367" cy="5396243"/>
          </a:xfrm>
        </p:grpSpPr>
        <p:sp>
          <p:nvSpPr>
            <p:cNvPr id="573" name="object 5"/>
            <p:cNvSpPr txBox="1"/>
            <p:nvPr/>
          </p:nvSpPr>
          <p:spPr>
            <a:xfrm>
              <a:off x="9343473" y="2795899"/>
              <a:ext cx="8833602" cy="4770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10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Vývoj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jednorázových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senzorů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a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biosenzorů</a:t>
              </a:r>
              <a:endParaRPr dirty="0">
                <a:latin typeface="Roboto Slab Regular" pitchFamily="2" charset="0"/>
                <a:ea typeface="Roboto Slab Regular" pitchFamily="2" charset="0"/>
              </a:endParaRPr>
            </a:p>
          </p:txBody>
        </p:sp>
        <p:sp>
          <p:nvSpPr>
            <p:cNvPr id="574" name="object 5"/>
            <p:cNvSpPr txBox="1"/>
            <p:nvPr/>
          </p:nvSpPr>
          <p:spPr>
            <a:xfrm>
              <a:off x="9448480" y="5806874"/>
              <a:ext cx="9698360" cy="23852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indent="12700" defTabSz="12700">
                <a:defRPr sz="3100">
                  <a:latin typeface="Roboto Slab Bold"/>
                  <a:ea typeface="Roboto Slab Bold"/>
                  <a:cs typeface="Roboto Slab Bold"/>
                  <a:sym typeface="Roboto Slab Bold"/>
                </a:defRPr>
              </a:pP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Vývoj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magnetických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částic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pro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imuno</a:t>
              </a:r>
              <a:br>
                <a:rPr lang="cs-CZ" dirty="0">
                  <a:latin typeface="Roboto Slab Regular" pitchFamily="2" charset="0"/>
                  <a:ea typeface="Roboto Slab Regular" pitchFamily="2" charset="0"/>
                </a:rPr>
              </a:br>
              <a:r>
                <a:rPr dirty="0">
                  <a:latin typeface="Roboto Slab Regular" pitchFamily="2" charset="0"/>
                  <a:ea typeface="Roboto Slab Regular" pitchFamily="2" charset="0"/>
                </a:rPr>
                <a:t>a</a:t>
              </a:r>
              <a:r>
                <a:rPr lang="cs-CZ" dirty="0"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molekulárně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biologickou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</a:t>
              </a:r>
              <a:br>
                <a:rPr dirty="0">
                  <a:latin typeface="Roboto Slab Regular" pitchFamily="2" charset="0"/>
                  <a:ea typeface="Roboto Slab Regular" pitchFamily="2" charset="0"/>
                </a:rPr>
              </a:b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diagnostiku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(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projekty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</a:t>
              </a:r>
              <a:br>
                <a:rPr dirty="0">
                  <a:latin typeface="Roboto Slab Regular" pitchFamily="2" charset="0"/>
                  <a:ea typeface="Roboto Slab Regular" pitchFamily="2" charset="0"/>
                </a:rPr>
              </a:br>
              <a:r>
                <a:rPr dirty="0">
                  <a:latin typeface="Roboto Slab Regular" pitchFamily="2" charset="0"/>
                  <a:ea typeface="Roboto Slab Regular" pitchFamily="2" charset="0"/>
                </a:rPr>
                <a:t>TAČR TREND, TAČR </a:t>
              </a:r>
              <a:br>
                <a:rPr dirty="0">
                  <a:latin typeface="Roboto Slab Regular" pitchFamily="2" charset="0"/>
                  <a:ea typeface="Roboto Slab Regular" pitchFamily="2" charset="0"/>
                </a:rPr>
              </a:br>
              <a:r>
                <a:rPr dirty="0">
                  <a:latin typeface="Roboto Slab Regular" pitchFamily="2" charset="0"/>
                  <a:ea typeface="Roboto Slab Regular" pitchFamily="2" charset="0"/>
                </a:rPr>
                <a:t>Gama)</a:t>
              </a:r>
            </a:p>
          </p:txBody>
        </p:sp>
      </p:grpSp>
      <p:pic>
        <p:nvPicPr>
          <p:cNvPr id="575" name="Obrázek15.jpg" descr="Obrázek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04520" y="6576075"/>
            <a:ext cx="6664228" cy="6007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2" y="3164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7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4"/>
                </a:cubicBezTo>
                <a:cubicBezTo>
                  <a:pt x="14875" y="1055"/>
                  <a:pt x="12357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76" name="object 6"/>
          <p:cNvSpPr txBox="1"/>
          <p:nvPr/>
        </p:nvSpPr>
        <p:spPr>
          <a:xfrm>
            <a:off x="9037320" y="1164636"/>
            <a:ext cx="10109520" cy="1298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dirty="0">
                <a:latin typeface="Barlow ExtraBold" panose="00000900000000000000" pitchFamily="2" charset="-18"/>
                <a:ea typeface="Barlow-ExtraBold"/>
                <a:cs typeface="Barlow-ExtraBold"/>
                <a:sym typeface="Barlow-ExtraBold"/>
              </a:rPr>
              <a:t>ELEKTROCHEMICKÁ</a:t>
            </a:r>
            <a:r>
              <a:rPr dirty="0"/>
              <a:t> SPE SENZOROVÁ</a:t>
            </a:r>
          </a:p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TECHNOLOGIE - DETEKCE BIOMARKERŮ</a:t>
            </a:r>
          </a:p>
        </p:txBody>
      </p:sp>
      <p:sp>
        <p:nvSpPr>
          <p:cNvPr id="577" name="object 6"/>
          <p:cNvSpPr txBox="1"/>
          <p:nvPr/>
        </p:nvSpPr>
        <p:spPr>
          <a:xfrm>
            <a:off x="9037321" y="4160462"/>
            <a:ext cx="10109520" cy="1305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NÁVRH, PŘÍPRAVA A CHARAKTERIZACE</a:t>
            </a:r>
          </a:p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MPS PRO IZOLACE BIOMARKERŮ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DSC_1485.jpg" descr="DSC_148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27764" y="-902477"/>
            <a:ext cx="9114843" cy="9114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sp>
        <p:nvSpPr>
          <p:cNvPr id="580" name="object 5"/>
          <p:cNvSpPr txBox="1"/>
          <p:nvPr/>
        </p:nvSpPr>
        <p:spPr>
          <a:xfrm>
            <a:off x="8336599" y="2149112"/>
            <a:ext cx="10546647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 defTabSz="12700">
              <a:defRPr sz="3100"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dirty="0" err="1">
                <a:latin typeface="Roboto Slab Regular" pitchFamily="2" charset="0"/>
                <a:ea typeface="Roboto Slab Regular" pitchFamily="2" charset="0"/>
              </a:rPr>
              <a:t>Vývoj</a:t>
            </a:r>
            <a:r>
              <a:rPr dirty="0">
                <a:latin typeface="Roboto Slab Regular" pitchFamily="2" charset="0"/>
                <a:ea typeface="Roboto Slab Regular" pitchFamily="2" charset="0"/>
              </a:rPr>
              <a:t> </a:t>
            </a:r>
            <a:r>
              <a:rPr dirty="0" err="1">
                <a:latin typeface="Roboto Slab Regular" pitchFamily="2" charset="0"/>
                <a:ea typeface="Roboto Slab Regular" pitchFamily="2" charset="0"/>
              </a:rPr>
              <a:t>jednorázového</a:t>
            </a:r>
            <a:r>
              <a:rPr dirty="0">
                <a:latin typeface="Roboto Slab Regular" pitchFamily="2" charset="0"/>
                <a:ea typeface="Roboto Slab Regular" pitchFamily="2" charset="0"/>
              </a:rPr>
              <a:t> </a:t>
            </a:r>
            <a:r>
              <a:rPr dirty="0" err="1">
                <a:latin typeface="Roboto Slab Regular" pitchFamily="2" charset="0"/>
                <a:ea typeface="Roboto Slab Regular" pitchFamily="2" charset="0"/>
              </a:rPr>
              <a:t>chytrého</a:t>
            </a:r>
            <a:r>
              <a:rPr dirty="0">
                <a:latin typeface="Roboto Slab Regular" pitchFamily="2" charset="0"/>
                <a:ea typeface="Roboto Slab Regular" pitchFamily="2" charset="0"/>
              </a:rPr>
              <a:t> </a:t>
            </a:r>
            <a:r>
              <a:rPr dirty="0" err="1">
                <a:latin typeface="Roboto Slab Regular" pitchFamily="2" charset="0"/>
                <a:ea typeface="Roboto Slab Regular" pitchFamily="2" charset="0"/>
              </a:rPr>
              <a:t>plastiku</a:t>
            </a:r>
            <a:r>
              <a:rPr dirty="0">
                <a:latin typeface="Roboto Slab Regular" pitchFamily="2" charset="0"/>
                <a:ea typeface="Roboto Slab Regular" pitchFamily="2" charset="0"/>
              </a:rPr>
              <a:t> pro </a:t>
            </a:r>
            <a:r>
              <a:rPr dirty="0" err="1">
                <a:latin typeface="Roboto Slab Regular" pitchFamily="2" charset="0"/>
                <a:ea typeface="Roboto Slab Regular" pitchFamily="2" charset="0"/>
              </a:rPr>
              <a:t>přesnou</a:t>
            </a:r>
            <a:r>
              <a:rPr dirty="0">
                <a:latin typeface="Roboto Slab Regular" pitchFamily="2" charset="0"/>
                <a:ea typeface="Roboto Slab Regular" pitchFamily="2" charset="0"/>
              </a:rPr>
              <a:t> </a:t>
            </a:r>
            <a:br>
              <a:rPr dirty="0">
                <a:latin typeface="Roboto Slab Regular" pitchFamily="2" charset="0"/>
                <a:ea typeface="Roboto Slab Regular" pitchFamily="2" charset="0"/>
              </a:rPr>
            </a:br>
            <a:r>
              <a:rPr dirty="0">
                <a:latin typeface="Roboto Slab Regular" pitchFamily="2" charset="0"/>
                <a:ea typeface="Roboto Slab Regular" pitchFamily="2" charset="0"/>
              </a:rPr>
              <a:t>a </a:t>
            </a:r>
            <a:r>
              <a:rPr dirty="0" err="1">
                <a:latin typeface="Roboto Slab Regular" pitchFamily="2" charset="0"/>
                <a:ea typeface="Roboto Slab Regular" pitchFamily="2" charset="0"/>
              </a:rPr>
              <a:t>přenosnou</a:t>
            </a:r>
            <a:r>
              <a:rPr dirty="0">
                <a:latin typeface="Roboto Slab Regular" pitchFamily="2" charset="0"/>
                <a:ea typeface="Roboto Slab Regular" pitchFamily="2" charset="0"/>
              </a:rPr>
              <a:t> </a:t>
            </a:r>
            <a:r>
              <a:rPr dirty="0" err="1">
                <a:latin typeface="Roboto Slab Regular" pitchFamily="2" charset="0"/>
                <a:ea typeface="Roboto Slab Regular" pitchFamily="2" charset="0"/>
              </a:rPr>
              <a:t>diagnostiku</a:t>
            </a:r>
            <a:r>
              <a:rPr dirty="0">
                <a:latin typeface="Roboto Slab Regular" pitchFamily="2" charset="0"/>
                <a:ea typeface="Roboto Slab Regular" pitchFamily="2" charset="0"/>
              </a:rPr>
              <a:t> </a:t>
            </a:r>
            <a:r>
              <a:rPr dirty="0">
                <a:latin typeface="Roboto Slab Regular" pitchFamily="2" charset="0"/>
                <a:ea typeface="Roboto Slab Regular" pitchFamily="2" charset="0"/>
                <a:cs typeface="Roboto Slab Light"/>
                <a:sym typeface="Roboto Slab Light"/>
              </a:rPr>
              <a:t>(</a:t>
            </a:r>
            <a:r>
              <a:rPr dirty="0" err="1">
                <a:latin typeface="Roboto Slab Regular" pitchFamily="2" charset="0"/>
                <a:ea typeface="Roboto Slab Regular" pitchFamily="2" charset="0"/>
                <a:cs typeface="Roboto Slab Light"/>
                <a:sym typeface="Roboto Slab Light"/>
              </a:rPr>
              <a:t>projekt</a:t>
            </a:r>
            <a:r>
              <a:rPr dirty="0">
                <a:latin typeface="Roboto Slab Regular" pitchFamily="2" charset="0"/>
                <a:ea typeface="Roboto Slab Regular" pitchFamily="2" charset="0"/>
                <a:cs typeface="Roboto Slab Light"/>
                <a:sym typeface="Roboto Slab Light"/>
              </a:rPr>
              <a:t> TAČR TREND)</a:t>
            </a:r>
            <a:endParaRPr sz="1200" b="1" dirty="0">
              <a:latin typeface="Roboto Slab Regular" pitchFamily="2" charset="0"/>
              <a:ea typeface="Roboto Slab Regular" pitchFamily="2" charset="0"/>
              <a:cs typeface="Times Roman"/>
              <a:sym typeface="Times Roman"/>
            </a:endParaRPr>
          </a:p>
          <a:p>
            <a:pPr indent="12700" algn="r" defTabSz="12700">
              <a:defRPr sz="3100"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120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581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700" y="3974669"/>
            <a:ext cx="13994197" cy="6377769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object 6"/>
          <p:cNvSpPr txBox="1"/>
          <p:nvPr/>
        </p:nvSpPr>
        <p:spPr>
          <a:xfrm>
            <a:off x="4458670" y="706596"/>
            <a:ext cx="14393448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NÁVRH A STAVBA PŘENOSNÉ </a:t>
            </a:r>
          </a:p>
          <a:p>
            <a:pPr algn="r" defTabSz="469900">
              <a:spcBef>
                <a:spcPts val="100"/>
              </a:spcBef>
              <a:defRPr sz="4200" spc="126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DIAGNOSTIKY (POCT, PON)</a:t>
            </a:r>
          </a:p>
        </p:txBody>
      </p:sp>
      <p:sp>
        <p:nvSpPr>
          <p:cNvPr id="583" name="object 5"/>
          <p:cNvSpPr txBox="1"/>
          <p:nvPr/>
        </p:nvSpPr>
        <p:spPr>
          <a:xfrm>
            <a:off x="9009250" y="10113288"/>
            <a:ext cx="1054664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 defTabSz="12700">
              <a:defRPr sz="3100"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sz="4400" b="1" dirty="0">
                <a:solidFill>
                  <a:srgbClr val="1CB4A2"/>
                </a:solidFill>
                <a:uFill>
                  <a:solidFill>
                    <a:srgbClr val="0000FF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nanteo.cz</a:t>
            </a:r>
            <a:r>
              <a:rPr b="1" dirty="0">
                <a:solidFill>
                  <a:srgbClr val="1CB4A2"/>
                </a:solidFill>
                <a:uFill>
                  <a:solidFill>
                    <a:srgbClr val="000000"/>
                  </a:solidFill>
                </a:uFill>
                <a:latin typeface="Roboto Slab Regular"/>
                <a:ea typeface="Roboto Slab Regular"/>
                <a:cs typeface="Roboto Slab Regular"/>
                <a:sym typeface="Roboto Slab Regular"/>
              </a:rPr>
              <a:t> </a:t>
            </a:r>
            <a:r>
              <a:rPr sz="1200" b="1" dirty="0">
                <a:solidFill>
                  <a:srgbClr val="1CB4A2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Kruh"/>
          <p:cNvSpPr/>
          <p:nvPr/>
        </p:nvSpPr>
        <p:spPr>
          <a:xfrm>
            <a:off x="-1563997" y="-1741102"/>
            <a:ext cx="10516093" cy="10516092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3" name="object 21"/>
          <p:cNvSpPr txBox="1"/>
          <p:nvPr/>
        </p:nvSpPr>
        <p:spPr>
          <a:xfrm>
            <a:off x="-67448" y="9082243"/>
            <a:ext cx="8060887" cy="1251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dirty="0" err="1"/>
              <a:t>Vedoucí</a:t>
            </a:r>
            <a:r>
              <a:rPr dirty="0"/>
              <a:t> </a:t>
            </a:r>
            <a:r>
              <a:rPr dirty="0" err="1"/>
              <a:t>výzkumné</a:t>
            </a:r>
            <a:r>
              <a:rPr dirty="0"/>
              <a:t> </a:t>
            </a:r>
            <a:r>
              <a:rPr dirty="0" err="1"/>
              <a:t>skupiny</a:t>
            </a:r>
            <a:endParaRPr dirty="0"/>
          </a:p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dirty="0"/>
              <a:t>doc. Mgr. </a:t>
            </a:r>
            <a:r>
              <a:rPr dirty="0" err="1"/>
              <a:t>Markéta</a:t>
            </a:r>
            <a:r>
              <a:rPr dirty="0"/>
              <a:t> </a:t>
            </a:r>
            <a:r>
              <a:rPr dirty="0" err="1"/>
              <a:t>Vaculovičová</a:t>
            </a:r>
            <a:r>
              <a:rPr dirty="0"/>
              <a:t>, Ph.D.</a:t>
            </a:r>
          </a:p>
        </p:txBody>
      </p:sp>
      <p:sp>
        <p:nvSpPr>
          <p:cNvPr id="224" name="object 6"/>
          <p:cNvSpPr txBox="1"/>
          <p:nvPr/>
        </p:nvSpPr>
        <p:spPr>
          <a:xfrm>
            <a:off x="9653954" y="650879"/>
            <a:ext cx="9483946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r" defTabSz="457200">
              <a:spcBef>
                <a:spcPts val="100"/>
              </a:spcBef>
              <a:defRPr sz="4400" spc="27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VÝZKUMNÁ SKUPINA INSTRUMENTÁLNÍ ANALÝZY A BIOANALÝZY</a:t>
            </a:r>
          </a:p>
        </p:txBody>
      </p:sp>
      <p:sp>
        <p:nvSpPr>
          <p:cNvPr id="225" name="Kruh"/>
          <p:cNvSpPr/>
          <p:nvPr/>
        </p:nvSpPr>
        <p:spPr>
          <a:xfrm>
            <a:off x="5892462" y="5830940"/>
            <a:ext cx="3945701" cy="3945701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FFFFF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6" name="object 18"/>
          <p:cNvSpPr/>
          <p:nvPr/>
        </p:nvSpPr>
        <p:spPr>
          <a:xfrm>
            <a:off x="5941219" y="5906938"/>
            <a:ext cx="3912411" cy="3793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52804A1-927E-D36B-C5EC-F8E39B58ADA6}"/>
              </a:ext>
            </a:extLst>
          </p:cNvPr>
          <p:cNvGrpSpPr/>
          <p:nvPr/>
        </p:nvGrpSpPr>
        <p:grpSpPr>
          <a:xfrm>
            <a:off x="11527034" y="2471765"/>
            <a:ext cx="8613577" cy="8454676"/>
            <a:chOff x="11527034" y="2974685"/>
            <a:chExt cx="8613577" cy="8454676"/>
          </a:xfrm>
        </p:grpSpPr>
        <p:sp>
          <p:nvSpPr>
            <p:cNvPr id="232" name="object 5"/>
            <p:cNvSpPr txBox="1"/>
            <p:nvPr/>
          </p:nvSpPr>
          <p:spPr>
            <a:xfrm>
              <a:off x="11591378" y="4083347"/>
              <a:ext cx="8089568" cy="990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dirty="0" err="1"/>
                <a:t>Analýza</a:t>
              </a:r>
              <a:r>
                <a:rPr dirty="0"/>
                <a:t> </a:t>
              </a:r>
              <a:r>
                <a:rPr dirty="0" err="1"/>
                <a:t>environmentálních</a:t>
              </a:r>
              <a:r>
                <a:rPr dirty="0"/>
                <a:t> a </a:t>
              </a:r>
              <a:r>
                <a:rPr dirty="0" err="1"/>
                <a:t>biologických</a:t>
              </a:r>
              <a:r>
                <a:rPr dirty="0"/>
                <a:t> </a:t>
              </a:r>
              <a:r>
                <a:rPr dirty="0" err="1"/>
                <a:t>vzorků</a:t>
              </a:r>
              <a:r>
                <a:rPr dirty="0"/>
                <a:t> a </a:t>
              </a:r>
              <a:r>
                <a:rPr dirty="0" err="1"/>
                <a:t>potravin</a:t>
              </a:r>
              <a:endParaRPr dirty="0"/>
            </a:p>
          </p:txBody>
        </p:sp>
        <p:sp>
          <p:nvSpPr>
            <p:cNvPr id="233" name="object 5"/>
            <p:cNvSpPr txBox="1"/>
            <p:nvPr/>
          </p:nvSpPr>
          <p:spPr>
            <a:xfrm>
              <a:off x="11591378" y="5377985"/>
              <a:ext cx="8089568" cy="850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Analýza</a:t>
              </a:r>
              <a:r>
                <a:rPr dirty="0"/>
                <a:t> </a:t>
              </a:r>
              <a:r>
                <a:rPr dirty="0" err="1"/>
                <a:t>těžkých</a:t>
              </a:r>
              <a:r>
                <a:rPr dirty="0"/>
                <a:t> </a:t>
              </a:r>
              <a:r>
                <a:rPr dirty="0" err="1"/>
                <a:t>kovů</a:t>
              </a:r>
              <a:r>
                <a:rPr dirty="0"/>
                <a:t> v </a:t>
              </a:r>
              <a:r>
                <a:rPr dirty="0" err="1"/>
                <a:t>životním</a:t>
              </a:r>
              <a:r>
                <a:rPr dirty="0"/>
                <a:t> </a:t>
              </a:r>
              <a:r>
                <a:rPr dirty="0" err="1"/>
                <a:t>prostředí</a:t>
              </a: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34" name="object 5"/>
            <p:cNvSpPr txBox="1"/>
            <p:nvPr/>
          </p:nvSpPr>
          <p:spPr>
            <a:xfrm>
              <a:off x="11571182" y="6207586"/>
              <a:ext cx="8569429" cy="1346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Studium</a:t>
              </a:r>
              <a:r>
                <a:rPr dirty="0"/>
                <a:t> </a:t>
              </a:r>
              <a:r>
                <a:rPr dirty="0" err="1"/>
                <a:t>difúzních</a:t>
              </a:r>
              <a:r>
                <a:rPr dirty="0"/>
                <a:t> a </a:t>
              </a:r>
              <a:r>
                <a:rPr dirty="0" err="1"/>
                <a:t>kinetických</a:t>
              </a:r>
              <a:r>
                <a:rPr dirty="0"/>
                <a:t> </a:t>
              </a:r>
              <a:r>
                <a:rPr dirty="0" err="1"/>
                <a:t>procesů</a:t>
              </a:r>
              <a:r>
                <a:rPr dirty="0"/>
                <a:t> </a:t>
              </a:r>
              <a:r>
                <a:rPr dirty="0" err="1"/>
                <a:t>probíhajících</a:t>
              </a:r>
              <a:r>
                <a:rPr dirty="0"/>
                <a:t> v </a:t>
              </a:r>
              <a:r>
                <a:rPr dirty="0" err="1"/>
                <a:t>životním</a:t>
              </a:r>
              <a:r>
                <a:rPr dirty="0"/>
                <a:t> </a:t>
              </a:r>
              <a:r>
                <a:rPr dirty="0" err="1"/>
                <a:t>prostředí</a:t>
              </a: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35" name="object 5"/>
            <p:cNvSpPr txBox="1"/>
            <p:nvPr/>
          </p:nvSpPr>
          <p:spPr>
            <a:xfrm>
              <a:off x="11555715" y="7440203"/>
              <a:ext cx="8060887" cy="1292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UV </a:t>
              </a:r>
              <a:r>
                <a:rPr dirty="0" err="1"/>
                <a:t>otisk</a:t>
              </a:r>
              <a:r>
                <a:rPr dirty="0"/>
                <a:t> </a:t>
              </a:r>
              <a:r>
                <a:rPr dirty="0" err="1"/>
                <a:t>prstu</a:t>
              </a:r>
              <a:r>
                <a:rPr dirty="0"/>
                <a:t> - </a:t>
              </a:r>
              <a:r>
                <a:rPr dirty="0" err="1"/>
                <a:t>vývoj</a:t>
              </a:r>
              <a:r>
                <a:rPr dirty="0"/>
                <a:t> </a:t>
              </a:r>
              <a:r>
                <a:rPr dirty="0" err="1"/>
                <a:t>nové</a:t>
              </a:r>
              <a:r>
                <a:rPr dirty="0"/>
                <a:t> </a:t>
              </a:r>
              <a:r>
                <a:rPr dirty="0" err="1"/>
                <a:t>detekční</a:t>
              </a:r>
              <a:r>
                <a:rPr dirty="0"/>
                <a:t> </a:t>
              </a:r>
              <a:r>
                <a:rPr dirty="0" err="1"/>
                <a:t>metody</a:t>
              </a:r>
              <a:r>
                <a:rPr dirty="0"/>
                <a:t> </a:t>
              </a:r>
              <a:br>
                <a:rPr lang="cs-CZ" dirty="0"/>
              </a:br>
              <a:r>
                <a:rPr dirty="0" err="1"/>
                <a:t>na</a:t>
              </a:r>
              <a:r>
                <a:rPr dirty="0"/>
                <a:t> </a:t>
              </a:r>
              <a:r>
                <a:rPr dirty="0" err="1"/>
                <a:t>pančování</a:t>
              </a:r>
              <a:r>
                <a:rPr dirty="0"/>
                <a:t> </a:t>
              </a:r>
              <a:r>
                <a:rPr dirty="0" err="1"/>
                <a:t>vína</a:t>
              </a:r>
              <a:r>
                <a:rPr dirty="0"/>
                <a:t>, </a:t>
              </a:r>
              <a:r>
                <a:rPr dirty="0" err="1"/>
                <a:t>léků</a:t>
              </a:r>
              <a:r>
                <a:rPr dirty="0"/>
                <a:t> </a:t>
              </a:r>
              <a:r>
                <a:rPr dirty="0" err="1"/>
                <a:t>či</a:t>
              </a:r>
              <a:r>
                <a:rPr dirty="0"/>
                <a:t> </a:t>
              </a:r>
              <a:r>
                <a:rPr dirty="0" err="1"/>
                <a:t>drog</a:t>
              </a:r>
              <a:r>
                <a:rPr dirty="0"/>
                <a:t> </a:t>
              </a: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36" name="object 5"/>
            <p:cNvSpPr txBox="1"/>
            <p:nvPr/>
          </p:nvSpPr>
          <p:spPr>
            <a:xfrm>
              <a:off x="11541374" y="9905360"/>
              <a:ext cx="8060887" cy="15240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Prebiotická</a:t>
              </a:r>
              <a:r>
                <a:rPr dirty="0"/>
                <a:t> </a:t>
              </a:r>
              <a:r>
                <a:rPr dirty="0" err="1"/>
                <a:t>chemie</a:t>
              </a:r>
              <a:r>
                <a:rPr dirty="0"/>
                <a:t> - </a:t>
              </a:r>
              <a:r>
                <a:rPr dirty="0" err="1"/>
                <a:t>svět</a:t>
              </a:r>
              <a:r>
                <a:rPr dirty="0"/>
                <a:t> </a:t>
              </a:r>
              <a:r>
                <a:rPr dirty="0" err="1"/>
                <a:t>založený</a:t>
              </a:r>
              <a:r>
                <a:rPr dirty="0"/>
                <a:t> </a:t>
              </a:r>
              <a:br>
                <a:rPr dirty="0"/>
              </a:br>
              <a:r>
                <a:rPr dirty="0" err="1"/>
                <a:t>na</a:t>
              </a:r>
              <a:r>
                <a:rPr dirty="0"/>
                <a:t> </a:t>
              </a:r>
              <a:r>
                <a:rPr dirty="0" err="1"/>
                <a:t>nanočásticích</a:t>
              </a: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975C1327-8B34-1EA8-7EB1-139588226285}"/>
                </a:ext>
              </a:extLst>
            </p:cNvPr>
            <p:cNvSpPr txBox="1"/>
            <p:nvPr/>
          </p:nvSpPr>
          <p:spPr>
            <a:xfrm>
              <a:off x="11605719" y="2974685"/>
              <a:ext cx="8089568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dirty="0"/>
                <a:t>Vývoj </a:t>
              </a:r>
              <a:r>
                <a:rPr lang="cs-CZ" dirty="0" err="1"/>
                <a:t>bioanalytických</a:t>
              </a:r>
              <a:r>
                <a:rPr lang="cs-CZ" dirty="0"/>
                <a:t> a diagnostických metod</a:t>
              </a:r>
              <a:endParaRPr dirty="0"/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5966BDF7-404B-FA02-8BC6-B21707ABF6C4}"/>
                </a:ext>
              </a:extLst>
            </p:cNvPr>
            <p:cNvSpPr txBox="1"/>
            <p:nvPr/>
          </p:nvSpPr>
          <p:spPr>
            <a:xfrm>
              <a:off x="11527034" y="8654781"/>
              <a:ext cx="8089568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dirty="0" err="1"/>
                <a:t>Biosensiting</a:t>
              </a:r>
              <a:r>
                <a:rPr lang="cs-CZ" dirty="0"/>
                <a:t> s využitím </a:t>
              </a:r>
              <a:r>
                <a:rPr lang="cs-CZ" dirty="0" err="1"/>
                <a:t>imprintovaných</a:t>
              </a:r>
              <a:r>
                <a:rPr lang="cs-CZ" dirty="0"/>
                <a:t> polymerů</a:t>
              </a:r>
              <a:endParaRPr dirty="0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D1788E8C-DC90-9F5D-56A3-062C883224BA}"/>
              </a:ext>
            </a:extLst>
          </p:cNvPr>
          <p:cNvGrpSpPr/>
          <p:nvPr/>
        </p:nvGrpSpPr>
        <p:grpSpPr>
          <a:xfrm>
            <a:off x="10504195" y="2432665"/>
            <a:ext cx="796484" cy="7662350"/>
            <a:chOff x="10504195" y="2432665"/>
            <a:chExt cx="796484" cy="7662350"/>
          </a:xfrm>
          <a:gradFill>
            <a:gsLst>
              <a:gs pos="0">
                <a:srgbClr val="A8D7CD"/>
              </a:gs>
              <a:gs pos="51000">
                <a:srgbClr val="A8D7CD"/>
              </a:gs>
              <a:gs pos="99000">
                <a:srgbClr val="F0B858"/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26" name="Kruh">
              <a:extLst>
                <a:ext uri="{FF2B5EF4-FFF2-40B4-BE49-F238E27FC236}">
                  <a16:creationId xmlns:a16="http://schemas.microsoft.com/office/drawing/2014/main" id="{1D2D6AE1-FD7D-7C41-CF3C-D287D9FDFF5C}"/>
                </a:ext>
              </a:extLst>
            </p:cNvPr>
            <p:cNvSpPr/>
            <p:nvPr/>
          </p:nvSpPr>
          <p:spPr>
            <a:xfrm>
              <a:off x="10504195" y="9331414"/>
              <a:ext cx="763601" cy="763601"/>
            </a:xfrm>
            <a:prstGeom prst="ellipse">
              <a:avLst/>
            </a:prstGeom>
            <a:grpFill/>
            <a:ln w="12700">
              <a:noFill/>
              <a:miter lim="400000"/>
            </a:ln>
          </p:spPr>
          <p:txBody>
            <a:bodyPr lIns="45719" rIns="45719" anchor="ctr"/>
            <a:lstStyle/>
            <a:p>
              <a:endParaRPr dirty="0">
                <a:gradFill>
                  <a:gsLst>
                    <a:gs pos="0">
                      <a:srgbClr val="A8D7CD"/>
                    </a:gs>
                    <a:gs pos="51000">
                      <a:srgbClr val="A8D7CD"/>
                    </a:gs>
                    <a:gs pos="99000">
                      <a:srgbClr val="F0B858"/>
                    </a:gs>
                  </a:gsLst>
                  <a:path path="circle">
                    <a:fillToRect l="50000" t="-80000" r="50000" b="180000"/>
                  </a:path>
                </a:gradFill>
              </a:endParaRPr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3EB1310B-4B6B-05E8-75B6-9B17DCD896B9}"/>
                </a:ext>
              </a:extLst>
            </p:cNvPr>
            <p:cNvGrpSpPr/>
            <p:nvPr/>
          </p:nvGrpSpPr>
          <p:grpSpPr>
            <a:xfrm>
              <a:off x="10509169" y="2432665"/>
              <a:ext cx="791510" cy="6475470"/>
              <a:chOff x="10509169" y="2432665"/>
              <a:chExt cx="791510" cy="6475470"/>
            </a:xfrm>
            <a:grpFill/>
          </p:grpSpPr>
          <p:sp>
            <p:nvSpPr>
              <p:cNvPr id="22" name="Kruh">
                <a:extLst>
                  <a:ext uri="{FF2B5EF4-FFF2-40B4-BE49-F238E27FC236}">
                    <a16:creationId xmlns:a16="http://schemas.microsoft.com/office/drawing/2014/main" id="{DEE45677-86F1-7494-B1DD-609B3AE02E7C}"/>
                  </a:ext>
                </a:extLst>
              </p:cNvPr>
              <p:cNvSpPr/>
              <p:nvPr/>
            </p:nvSpPr>
            <p:spPr>
              <a:xfrm>
                <a:off x="10537078" y="4750108"/>
                <a:ext cx="763601" cy="763601"/>
              </a:xfrm>
              <a:prstGeom prst="ellipse">
                <a:avLst/>
              </a:prstGeom>
              <a:grpFill/>
              <a:ln w="12700">
                <a:noFill/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3" name="Kruh">
                <a:extLst>
                  <a:ext uri="{FF2B5EF4-FFF2-40B4-BE49-F238E27FC236}">
                    <a16:creationId xmlns:a16="http://schemas.microsoft.com/office/drawing/2014/main" id="{399EB2D2-CF39-784A-78E4-7A0E3E13C3D8}"/>
                  </a:ext>
                </a:extLst>
              </p:cNvPr>
              <p:cNvSpPr/>
              <p:nvPr/>
            </p:nvSpPr>
            <p:spPr>
              <a:xfrm>
                <a:off x="10537078" y="5690796"/>
                <a:ext cx="763601" cy="763601"/>
              </a:xfrm>
              <a:prstGeom prst="ellipse">
                <a:avLst/>
              </a:prstGeom>
              <a:grpFill/>
              <a:ln w="12700">
                <a:noFill/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4" name="Kruh">
                <a:extLst>
                  <a:ext uri="{FF2B5EF4-FFF2-40B4-BE49-F238E27FC236}">
                    <a16:creationId xmlns:a16="http://schemas.microsoft.com/office/drawing/2014/main" id="{14311A14-7175-892D-511D-4D5BFCE565E2}"/>
                  </a:ext>
                </a:extLst>
              </p:cNvPr>
              <p:cNvSpPr/>
              <p:nvPr/>
            </p:nvSpPr>
            <p:spPr>
              <a:xfrm>
                <a:off x="10537078" y="6907300"/>
                <a:ext cx="763601" cy="763601"/>
              </a:xfrm>
              <a:prstGeom prst="ellipse">
                <a:avLst/>
              </a:prstGeom>
              <a:grpFill/>
              <a:ln w="12700">
                <a:noFill/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  <p:sp>
            <p:nvSpPr>
              <p:cNvPr id="25" name="Kruh">
                <a:extLst>
                  <a:ext uri="{FF2B5EF4-FFF2-40B4-BE49-F238E27FC236}">
                    <a16:creationId xmlns:a16="http://schemas.microsoft.com/office/drawing/2014/main" id="{0275BAAA-F29F-EA0F-54F4-BDF570680B9C}"/>
                  </a:ext>
                </a:extLst>
              </p:cNvPr>
              <p:cNvSpPr/>
              <p:nvPr/>
            </p:nvSpPr>
            <p:spPr>
              <a:xfrm>
                <a:off x="10509169" y="8144534"/>
                <a:ext cx="763601" cy="763601"/>
              </a:xfrm>
              <a:prstGeom prst="ellipse">
                <a:avLst/>
              </a:prstGeom>
              <a:grpFill/>
              <a:ln w="12700">
                <a:noFill/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7" name="Kruh">
                <a:extLst>
                  <a:ext uri="{FF2B5EF4-FFF2-40B4-BE49-F238E27FC236}">
                    <a16:creationId xmlns:a16="http://schemas.microsoft.com/office/drawing/2014/main" id="{172AA779-99E4-E940-BF87-0FDB73CD5013}"/>
                  </a:ext>
                </a:extLst>
              </p:cNvPr>
              <p:cNvSpPr/>
              <p:nvPr/>
            </p:nvSpPr>
            <p:spPr>
              <a:xfrm>
                <a:off x="10537077" y="3516944"/>
                <a:ext cx="763601" cy="763601"/>
              </a:xfrm>
              <a:prstGeom prst="ellipse">
                <a:avLst/>
              </a:prstGeom>
              <a:grpFill/>
              <a:ln w="12700">
                <a:noFill/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  <p:sp>
            <p:nvSpPr>
              <p:cNvPr id="28" name="Kruh">
                <a:extLst>
                  <a:ext uri="{FF2B5EF4-FFF2-40B4-BE49-F238E27FC236}">
                    <a16:creationId xmlns:a16="http://schemas.microsoft.com/office/drawing/2014/main" id="{14A5D1FC-43EE-A766-2620-8FCEF1303569}"/>
                  </a:ext>
                </a:extLst>
              </p:cNvPr>
              <p:cNvSpPr/>
              <p:nvPr/>
            </p:nvSpPr>
            <p:spPr>
              <a:xfrm>
                <a:off x="10537077" y="2432665"/>
                <a:ext cx="763601" cy="763601"/>
              </a:xfrm>
              <a:prstGeom prst="ellipse">
                <a:avLst/>
              </a:prstGeom>
              <a:grpFill/>
              <a:ln w="12700">
                <a:noFill/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object 6"/>
          <p:cNvSpPr txBox="1"/>
          <p:nvPr/>
        </p:nvSpPr>
        <p:spPr>
          <a:xfrm>
            <a:off x="1211708" y="769694"/>
            <a:ext cx="967628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21533998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NAŠE LABORATOŘE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855F9A8-F9F1-4051-7922-A09E2A652A94}"/>
              </a:ext>
            </a:extLst>
          </p:cNvPr>
          <p:cNvGrpSpPr/>
          <p:nvPr/>
        </p:nvGrpSpPr>
        <p:grpSpPr>
          <a:xfrm>
            <a:off x="0" y="5651500"/>
            <a:ext cx="17426591" cy="4812423"/>
            <a:chOff x="0" y="5651500"/>
            <a:chExt cx="17426591" cy="4812423"/>
          </a:xfrm>
        </p:grpSpPr>
        <p:sp>
          <p:nvSpPr>
            <p:cNvPr id="15" name="object 2">
              <a:extLst>
                <a:ext uri="{FF2B5EF4-FFF2-40B4-BE49-F238E27FC236}">
                  <a16:creationId xmlns:a16="http://schemas.microsoft.com/office/drawing/2014/main" id="{31DA648B-4F6B-4452-A04C-4F564C5EA67B}"/>
                </a:ext>
              </a:extLst>
            </p:cNvPr>
            <p:cNvSpPr/>
            <p:nvPr/>
          </p:nvSpPr>
          <p:spPr>
            <a:xfrm>
              <a:off x="0" y="6678595"/>
              <a:ext cx="13563600" cy="3033698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42" name="DSC_3242Insta.jpg" descr="DSC_3242Insta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5405" y="5651500"/>
              <a:ext cx="4674650" cy="467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036" y="0"/>
                    <a:pt x="5273" y="1055"/>
                    <a:pt x="3164" y="3164"/>
                  </a:cubicBezTo>
                  <a:cubicBezTo>
                    <a:pt x="1055" y="5273"/>
                    <a:pt x="0" y="8036"/>
                    <a:pt x="0" y="10800"/>
                  </a:cubicBezTo>
                  <a:cubicBezTo>
                    <a:pt x="0" y="13564"/>
                    <a:pt x="1055" y="16329"/>
                    <a:pt x="3164" y="18438"/>
                  </a:cubicBezTo>
                  <a:cubicBezTo>
                    <a:pt x="5273" y="20547"/>
                    <a:pt x="8036" y="21600"/>
                    <a:pt x="10800" y="21600"/>
                  </a:cubicBezTo>
                  <a:cubicBezTo>
                    <a:pt x="13564" y="21600"/>
                    <a:pt x="16329" y="20547"/>
                    <a:pt x="18438" y="18438"/>
                  </a:cubicBezTo>
                  <a:cubicBezTo>
                    <a:pt x="20547" y="16329"/>
                    <a:pt x="21600" y="13564"/>
                    <a:pt x="21600" y="10800"/>
                  </a:cubicBezTo>
                  <a:cubicBezTo>
                    <a:pt x="21600" y="8036"/>
                    <a:pt x="20547" y="5273"/>
                    <a:pt x="18438" y="3164"/>
                  </a:cubicBezTo>
                  <a:cubicBezTo>
                    <a:pt x="16329" y="1055"/>
                    <a:pt x="13564" y="0"/>
                    <a:pt x="10800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sp>
          <p:nvSpPr>
            <p:cNvPr id="246" name="object 8"/>
            <p:cNvSpPr txBox="1"/>
            <p:nvPr/>
          </p:nvSpPr>
          <p:spPr>
            <a:xfrm>
              <a:off x="6982837" y="7406279"/>
              <a:ext cx="5477625" cy="23391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>
                  <a:latin typeface="Roboto Slab Regular" pitchFamily="2" charset="0"/>
                  <a:ea typeface="Roboto Slab Regular" pitchFamily="2" charset="0"/>
                </a:rPr>
                <a:t>      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an</a:t>
              </a:r>
              <a:r>
                <a:rPr lang="cs-CZ"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a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lýzy</a:t>
              </a:r>
              <a:b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</a:b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      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přírodních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látek</a:t>
              </a:r>
              <a:endParaRPr dirty="0">
                <a:solidFill>
                  <a:srgbClr val="000000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doc. </a:t>
              </a:r>
              <a:r>
                <a:rPr lang="cs-CZ" dirty="0" err="1"/>
                <a:t>Mgr</a:t>
              </a:r>
              <a:r>
                <a:rPr dirty="0"/>
                <a:t>. </a:t>
              </a:r>
              <a:r>
                <a:rPr lang="cs-CZ" dirty="0"/>
                <a:t>Markéta </a:t>
              </a:r>
              <a:br>
                <a:rPr lang="cs-CZ" dirty="0"/>
              </a:br>
              <a:r>
                <a:rPr lang="cs-CZ" dirty="0" err="1"/>
                <a:t>Vaculovičová</a:t>
              </a:r>
              <a:r>
                <a:rPr dirty="0"/>
                <a:t>, PhD.</a:t>
              </a:r>
            </a:p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.</a:t>
              </a:r>
            </a:p>
          </p:txBody>
        </p:sp>
        <p:pic>
          <p:nvPicPr>
            <p:cNvPr id="240" name="uchab_24_7_2019_21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371"/>
            <a:stretch/>
          </p:blipFill>
          <p:spPr>
            <a:xfrm>
              <a:off x="12768844" y="5806176"/>
              <a:ext cx="4657747" cy="465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1055"/>
                    <a:pt x="2881" y="3163"/>
                  </a:cubicBezTo>
                  <a:cubicBezTo>
                    <a:pt x="-961" y="7381"/>
                    <a:pt x="-961" y="14220"/>
                    <a:pt x="2881" y="18438"/>
                  </a:cubicBezTo>
                  <a:cubicBezTo>
                    <a:pt x="4803" y="20547"/>
                    <a:pt x="7321" y="21600"/>
                    <a:pt x="9839" y="21600"/>
                  </a:cubicBezTo>
                  <a:cubicBezTo>
                    <a:pt x="12357" y="21600"/>
                    <a:pt x="14875" y="20547"/>
                    <a:pt x="16797" y="18438"/>
                  </a:cubicBezTo>
                  <a:cubicBezTo>
                    <a:pt x="20639" y="14220"/>
                    <a:pt x="20639" y="7381"/>
                    <a:pt x="16797" y="3163"/>
                  </a:cubicBezTo>
                  <a:cubicBezTo>
                    <a:pt x="14875" y="1055"/>
                    <a:pt x="12357" y="0"/>
                    <a:pt x="9839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B3743792-A11D-0D9C-F0F8-B93C4427D332}"/>
              </a:ext>
            </a:extLst>
          </p:cNvPr>
          <p:cNvGrpSpPr/>
          <p:nvPr/>
        </p:nvGrpSpPr>
        <p:grpSpPr>
          <a:xfrm>
            <a:off x="656798" y="2297582"/>
            <a:ext cx="19447302" cy="4657747"/>
            <a:chOff x="656798" y="2297582"/>
            <a:chExt cx="19447302" cy="4657747"/>
          </a:xfrm>
        </p:grpSpPr>
        <p:sp>
          <p:nvSpPr>
            <p:cNvPr id="16" name="object 2">
              <a:extLst>
                <a:ext uri="{FF2B5EF4-FFF2-40B4-BE49-F238E27FC236}">
                  <a16:creationId xmlns:a16="http://schemas.microsoft.com/office/drawing/2014/main" id="{3F047BD3-E7E3-443A-8066-EE76F547A44B}"/>
                </a:ext>
              </a:extLst>
            </p:cNvPr>
            <p:cNvSpPr/>
            <p:nvPr/>
          </p:nvSpPr>
          <p:spPr>
            <a:xfrm>
              <a:off x="9352903" y="3109607"/>
              <a:ext cx="10751197" cy="3033698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43" name="object 8"/>
            <p:cNvSpPr txBox="1"/>
            <p:nvPr/>
          </p:nvSpPr>
          <p:spPr>
            <a:xfrm>
              <a:off x="656798" y="3571744"/>
              <a:ext cx="6536218" cy="1435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          Laboratoř bioanalýzy </a:t>
              </a:r>
              <a:b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</a:br>
              <a:r>
                <a:rPr lang="cs-CZ"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       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a zobrazování</a:t>
              </a:r>
            </a:p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Ing. </a:t>
              </a:r>
              <a:r>
                <a:rPr dirty="0" err="1"/>
                <a:t>Lukáš</a:t>
              </a:r>
              <a:r>
                <a:rPr dirty="0"/>
                <a:t> </a:t>
              </a:r>
              <a:r>
                <a:rPr dirty="0" err="1"/>
                <a:t>Nejdl</a:t>
              </a:r>
              <a:r>
                <a:rPr dirty="0"/>
                <a:t>, Ph.D.</a:t>
              </a:r>
            </a:p>
          </p:txBody>
        </p:sp>
        <p:sp>
          <p:nvSpPr>
            <p:cNvPr id="245" name="object 8"/>
            <p:cNvSpPr txBox="1"/>
            <p:nvPr/>
          </p:nvSpPr>
          <p:spPr>
            <a:xfrm>
              <a:off x="11772087" y="3665002"/>
              <a:ext cx="7533215" cy="1435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>
                  <a:latin typeface="Roboto Slab Regular" pitchFamily="2" charset="0"/>
                  <a:ea typeface="Roboto Slab Regular" pitchFamily="2" charset="0"/>
                </a:rPr>
                <a:t>       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prvkové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b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</a:b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       a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speciační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analýzy</a:t>
              </a:r>
              <a:endParaRPr dirty="0">
                <a:solidFill>
                  <a:srgbClr val="000000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Ing. Andrea </a:t>
              </a:r>
              <a:r>
                <a:rPr dirty="0" err="1"/>
                <a:t>Ridošková</a:t>
              </a:r>
              <a:r>
                <a:rPr dirty="0"/>
                <a:t>, Ph.D.</a:t>
              </a:r>
            </a:p>
          </p:txBody>
        </p:sp>
        <p:pic>
          <p:nvPicPr>
            <p:cNvPr id="241" name="DSC_5931.jpg" descr="DSC_5931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7283327" y="2297582"/>
              <a:ext cx="4657746" cy="465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8037" y="0"/>
                    <a:pt x="5272" y="1054"/>
                    <a:pt x="3163" y="3163"/>
                  </a:cubicBezTo>
                  <a:cubicBezTo>
                    <a:pt x="1054" y="5272"/>
                    <a:pt x="0" y="8037"/>
                    <a:pt x="0" y="10801"/>
                  </a:cubicBezTo>
                  <a:cubicBezTo>
                    <a:pt x="0" y="13565"/>
                    <a:pt x="1054" y="16328"/>
                    <a:pt x="3163" y="18437"/>
                  </a:cubicBezTo>
                  <a:cubicBezTo>
                    <a:pt x="5272" y="20546"/>
                    <a:pt x="8037" y="21600"/>
                    <a:pt x="10801" y="21600"/>
                  </a:cubicBezTo>
                  <a:cubicBezTo>
                    <a:pt x="13565" y="21600"/>
                    <a:pt x="16328" y="20546"/>
                    <a:pt x="18437" y="18437"/>
                  </a:cubicBezTo>
                  <a:cubicBezTo>
                    <a:pt x="20546" y="16328"/>
                    <a:pt x="21600" y="13565"/>
                    <a:pt x="21600" y="10801"/>
                  </a:cubicBezTo>
                  <a:cubicBezTo>
                    <a:pt x="21600" y="8037"/>
                    <a:pt x="20546" y="5272"/>
                    <a:pt x="18437" y="3163"/>
                  </a:cubicBezTo>
                  <a:cubicBezTo>
                    <a:pt x="16328" y="1054"/>
                    <a:pt x="13565" y="0"/>
                    <a:pt x="10801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_57A5066.jpg" descr="_57A506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28098" y="-2550750"/>
            <a:ext cx="9305298" cy="9305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2" name="50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142" y="2919882"/>
            <a:ext cx="4095066" cy="4094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152400">
            <a:solidFill>
              <a:srgbClr val="FFFFFF"/>
            </a:solidFill>
            <a:miter lim="400000"/>
          </a:ln>
        </p:spPr>
      </p:pic>
      <p:pic>
        <p:nvPicPr>
          <p:cNvPr id="633" name="Obrázek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8861" y="4735627"/>
            <a:ext cx="5006479" cy="5006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0"/>
                  <a:pt x="-961" y="14218"/>
                  <a:pt x="2881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7" y="18436"/>
                </a:cubicBezTo>
                <a:cubicBezTo>
                  <a:pt x="20639" y="14218"/>
                  <a:pt x="20639" y="7380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pic>
        <p:nvPicPr>
          <p:cNvPr id="634" name="DSC_5903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20" y="6052992"/>
            <a:ext cx="5576617" cy="5274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114"/>
                  <a:pt x="2881" y="3344"/>
                </a:cubicBezTo>
                <a:cubicBezTo>
                  <a:pt x="-961" y="7803"/>
                  <a:pt x="-961" y="15032"/>
                  <a:pt x="2881" y="19491"/>
                </a:cubicBezTo>
                <a:cubicBezTo>
                  <a:pt x="3638" y="20369"/>
                  <a:pt x="4489" y="21068"/>
                  <a:pt x="5395" y="21600"/>
                </a:cubicBezTo>
                <a:lnTo>
                  <a:pt x="14285" y="21600"/>
                </a:lnTo>
                <a:cubicBezTo>
                  <a:pt x="15190" y="21068"/>
                  <a:pt x="16040" y="20369"/>
                  <a:pt x="16797" y="19491"/>
                </a:cubicBezTo>
                <a:cubicBezTo>
                  <a:pt x="20639" y="15032"/>
                  <a:pt x="20639" y="7803"/>
                  <a:pt x="16797" y="3344"/>
                </a:cubicBezTo>
                <a:cubicBezTo>
                  <a:pt x="14875" y="111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sp>
        <p:nvSpPr>
          <p:cNvPr id="643" name="object 6"/>
          <p:cNvSpPr/>
          <p:nvPr/>
        </p:nvSpPr>
        <p:spPr>
          <a:xfrm>
            <a:off x="5002649" y="1182112"/>
            <a:ext cx="1386560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t>LABORATOŘ BIOANALÝZY </a:t>
            </a:r>
          </a:p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t>A ZOBRAZOVÁNÍ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6C3BE07-4B1F-E42D-32B9-EBF4CEF32010}"/>
              </a:ext>
            </a:extLst>
          </p:cNvPr>
          <p:cNvGrpSpPr/>
          <p:nvPr/>
        </p:nvGrpSpPr>
        <p:grpSpPr>
          <a:xfrm>
            <a:off x="10446090" y="2369693"/>
            <a:ext cx="8919911" cy="8069454"/>
            <a:chOff x="10446090" y="2369693"/>
            <a:chExt cx="8919911" cy="8069454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951993CF-314C-BE15-0FD3-38EE336E3170}"/>
                </a:ext>
              </a:extLst>
            </p:cNvPr>
            <p:cNvGrpSpPr/>
            <p:nvPr/>
          </p:nvGrpSpPr>
          <p:grpSpPr>
            <a:xfrm>
              <a:off x="10446090" y="2369693"/>
              <a:ext cx="8879402" cy="7824926"/>
              <a:chOff x="10446090" y="2654265"/>
              <a:chExt cx="8388322" cy="7824926"/>
            </a:xfrm>
          </p:grpSpPr>
          <p:sp>
            <p:nvSpPr>
              <p:cNvPr id="635" name="object 5"/>
              <p:cNvSpPr/>
              <p:nvPr/>
            </p:nvSpPr>
            <p:spPr>
              <a:xfrm>
                <a:off x="10509608" y="2654265"/>
                <a:ext cx="7368446" cy="477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100">
                    <a:latin typeface="Roboto Slab Bold"/>
                    <a:ea typeface="Roboto Slab Bold"/>
                    <a:cs typeface="Roboto Slab Bold"/>
                    <a:sym typeface="Roboto Slab Bold"/>
                  </a:defRPr>
                </a:lvl1pPr>
              </a:lstStyle>
              <a:p>
                <a:r>
                  <a:rPr b="1" dirty="0" err="1"/>
                  <a:t>Cíle</a:t>
                </a:r>
                <a:r>
                  <a:rPr b="1" dirty="0"/>
                  <a:t> </a:t>
                </a:r>
                <a:r>
                  <a:rPr b="1" dirty="0" err="1"/>
                  <a:t>výzkumu</a:t>
                </a:r>
                <a:endParaRPr b="1" dirty="0"/>
              </a:p>
            </p:txBody>
          </p:sp>
          <p:grpSp>
            <p:nvGrpSpPr>
              <p:cNvPr id="2" name="Skupina 1">
                <a:extLst>
                  <a:ext uri="{FF2B5EF4-FFF2-40B4-BE49-F238E27FC236}">
                    <a16:creationId xmlns:a16="http://schemas.microsoft.com/office/drawing/2014/main" id="{81E70D73-2B72-9CF6-009F-5C9232B8867A}"/>
                  </a:ext>
                </a:extLst>
              </p:cNvPr>
              <p:cNvGrpSpPr/>
              <p:nvPr/>
            </p:nvGrpSpPr>
            <p:grpSpPr>
              <a:xfrm>
                <a:off x="10446090" y="3503258"/>
                <a:ext cx="8388322" cy="6975933"/>
                <a:chOff x="10446090" y="3503258"/>
                <a:chExt cx="8388322" cy="6975933"/>
              </a:xfrm>
            </p:grpSpPr>
            <p:sp>
              <p:nvSpPr>
                <p:cNvPr id="18" name="object 5">
                  <a:extLst>
                    <a:ext uri="{FF2B5EF4-FFF2-40B4-BE49-F238E27FC236}">
                      <a16:creationId xmlns:a16="http://schemas.microsoft.com/office/drawing/2014/main" id="{18D407D6-45FE-40A6-9B77-256F4144E79C}"/>
                    </a:ext>
                  </a:extLst>
                </p:cNvPr>
                <p:cNvSpPr txBox="1"/>
                <p:nvPr/>
              </p:nvSpPr>
              <p:spPr>
                <a:xfrm>
                  <a:off x="11491367" y="3534360"/>
                  <a:ext cx="7317645" cy="138499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indent="12700" defTabSz="12700">
                    <a:defRPr sz="3000">
                      <a:latin typeface="Roboto Slab Regular"/>
                      <a:ea typeface="Roboto Slab Regular"/>
                      <a:cs typeface="Roboto Slab Regular"/>
                      <a:sym typeface="Roboto Slab Regular"/>
                    </a:defRPr>
                  </a:pPr>
                  <a:r>
                    <a:rPr dirty="0" err="1"/>
                    <a:t>Příprava</a:t>
                  </a:r>
                  <a:r>
                    <a:rPr dirty="0"/>
                    <a:t> </a:t>
                  </a:r>
                  <a:r>
                    <a:rPr dirty="0" err="1"/>
                    <a:t>senzorů</a:t>
                  </a:r>
                  <a:r>
                    <a:rPr dirty="0"/>
                    <a:t> a </a:t>
                  </a:r>
                  <a:r>
                    <a:rPr dirty="0" err="1"/>
                    <a:t>biosenzorů</a:t>
                  </a:r>
                  <a:r>
                    <a:rPr dirty="0"/>
                    <a:t> s </a:t>
                  </a:r>
                  <a:r>
                    <a:rPr dirty="0" err="1"/>
                    <a:t>použitím</a:t>
                  </a:r>
                  <a:r>
                    <a:rPr lang="cs-CZ" dirty="0"/>
                    <a:t> luminiscenčních</a:t>
                  </a:r>
                  <a:r>
                    <a:rPr dirty="0"/>
                    <a:t> </a:t>
                  </a:r>
                  <a:r>
                    <a:rPr dirty="0" err="1">
                      <a:latin typeface="Roboto Slab Regular" pitchFamily="2" charset="0"/>
                      <a:ea typeface="Roboto Slab Regular" pitchFamily="2" charset="0"/>
                      <a:cs typeface="Roboto Slab Bold"/>
                      <a:sym typeface="Roboto Slab Bold"/>
                    </a:rPr>
                    <a:t>nanomateriálů</a:t>
                  </a:r>
                  <a:endParaRPr sz="1200" dirty="0">
                    <a:latin typeface="Roboto Slab Regular" pitchFamily="2" charset="0"/>
                    <a:ea typeface="Roboto Slab Regular" pitchFamily="2" charset="0"/>
                    <a:cs typeface="Times Roman"/>
                    <a:sym typeface="Times Roman"/>
                  </a:endParaRPr>
                </a:p>
              </p:txBody>
            </p:sp>
            <p:sp>
              <p:nvSpPr>
                <p:cNvPr id="20" name="object 5">
                  <a:extLst>
                    <a:ext uri="{FF2B5EF4-FFF2-40B4-BE49-F238E27FC236}">
                      <a16:creationId xmlns:a16="http://schemas.microsoft.com/office/drawing/2014/main" id="{6808D293-7EC2-40C9-8E75-8E2B16FBE919}"/>
                    </a:ext>
                  </a:extLst>
                </p:cNvPr>
                <p:cNvSpPr txBox="1"/>
                <p:nvPr/>
              </p:nvSpPr>
              <p:spPr>
                <a:xfrm>
                  <a:off x="11465967" y="4756929"/>
                  <a:ext cx="7368445" cy="92333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indent="12700" defTabSz="12700">
                    <a:defRPr sz="3000">
                      <a:latin typeface="Roboto Slab Regular"/>
                      <a:ea typeface="Roboto Slab Regular"/>
                      <a:cs typeface="Roboto Slab Regular"/>
                      <a:sym typeface="Roboto Slab Regular"/>
                    </a:defRPr>
                  </a:lvl1pPr>
                </a:lstStyle>
                <a:p>
                  <a:r>
                    <a:rPr lang="cs-CZ" dirty="0">
                      <a:solidFill>
                        <a:schemeClr val="tx1"/>
                      </a:solidFill>
                    </a:rPr>
                    <a:t>Vývoj inovativních diagnostických přístupů</a:t>
                  </a:r>
                  <a:endParaRPr lang="cs-CZ" sz="2000" dirty="0">
                    <a:solidFill>
                      <a:schemeClr val="tx1"/>
                    </a:solidFill>
                    <a:latin typeface="Times Roman"/>
                    <a:ea typeface="Times Roman"/>
                    <a:cs typeface="Times Roman"/>
                    <a:sym typeface="Times Roman"/>
                  </a:endParaRPr>
                </a:p>
              </p:txBody>
            </p:sp>
            <p:grpSp>
              <p:nvGrpSpPr>
                <p:cNvPr id="29" name="Skupina 28">
                  <a:extLst>
                    <a:ext uri="{FF2B5EF4-FFF2-40B4-BE49-F238E27FC236}">
                      <a16:creationId xmlns:a16="http://schemas.microsoft.com/office/drawing/2014/main" id="{307C96A2-FD90-E519-AF69-B79527A0A3DE}"/>
                    </a:ext>
                  </a:extLst>
                </p:cNvPr>
                <p:cNvGrpSpPr/>
                <p:nvPr/>
              </p:nvGrpSpPr>
              <p:grpSpPr>
                <a:xfrm>
                  <a:off x="10446090" y="3503258"/>
                  <a:ext cx="778869" cy="6975933"/>
                  <a:chOff x="10198099" y="2878234"/>
                  <a:chExt cx="778869" cy="6975933"/>
                </a:xfrm>
                <a:gradFill flip="none" rotWithShape="1">
                  <a:gsLst>
                    <a:gs pos="0">
                      <a:srgbClr val="A8D7CD"/>
                    </a:gs>
                    <a:gs pos="51000">
                      <a:srgbClr val="A8D7CD"/>
                    </a:gs>
                    <a:gs pos="99000">
                      <a:srgbClr val="F0B858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p:grpSpPr>
              <p:sp>
                <p:nvSpPr>
                  <p:cNvPr id="30" name="Kruh">
                    <a:extLst>
                      <a:ext uri="{FF2B5EF4-FFF2-40B4-BE49-F238E27FC236}">
                        <a16:creationId xmlns:a16="http://schemas.microsoft.com/office/drawing/2014/main" id="{36D19FD2-EA9C-B1E7-72C4-C064F5CB5689}"/>
                      </a:ext>
                    </a:extLst>
                  </p:cNvPr>
                  <p:cNvSpPr/>
                  <p:nvPr/>
                </p:nvSpPr>
                <p:spPr>
                  <a:xfrm>
                    <a:off x="10198100" y="4068807"/>
                    <a:ext cx="763601" cy="763601"/>
                  </a:xfrm>
                  <a:prstGeom prst="ellipse">
                    <a:avLst/>
                  </a:prstGeom>
                  <a:grpFill/>
                  <a:ln w="12700">
                    <a:miter lim="400000"/>
                  </a:ln>
                </p:spPr>
                <p:txBody>
                  <a:bodyPr lIns="45719" rIns="45719" anchor="ctr"/>
                  <a:lstStyle/>
                  <a:p>
                    <a:endParaRPr/>
                  </a:p>
                </p:txBody>
              </p:sp>
              <p:sp>
                <p:nvSpPr>
                  <p:cNvPr id="31" name="Kruh">
                    <a:extLst>
                      <a:ext uri="{FF2B5EF4-FFF2-40B4-BE49-F238E27FC236}">
                        <a16:creationId xmlns:a16="http://schemas.microsoft.com/office/drawing/2014/main" id="{47AB04EA-1F86-9434-7135-30DEA361B3AB}"/>
                      </a:ext>
                    </a:extLst>
                  </p:cNvPr>
                  <p:cNvSpPr/>
                  <p:nvPr/>
                </p:nvSpPr>
                <p:spPr>
                  <a:xfrm>
                    <a:off x="10198100" y="5251488"/>
                    <a:ext cx="763601" cy="763601"/>
                  </a:xfrm>
                  <a:prstGeom prst="ellipse">
                    <a:avLst/>
                  </a:prstGeom>
                  <a:grpFill/>
                  <a:ln w="12700">
                    <a:miter lim="400000"/>
                  </a:ln>
                </p:spPr>
                <p:txBody>
                  <a:bodyPr lIns="45719" rIns="45719" anchor="ctr"/>
                  <a:lstStyle/>
                  <a:p>
                    <a:endParaRPr/>
                  </a:p>
                </p:txBody>
              </p:sp>
              <p:sp>
                <p:nvSpPr>
                  <p:cNvPr id="32" name="Kruh">
                    <a:extLst>
                      <a:ext uri="{FF2B5EF4-FFF2-40B4-BE49-F238E27FC236}">
                        <a16:creationId xmlns:a16="http://schemas.microsoft.com/office/drawing/2014/main" id="{802D1ABE-885E-F775-C707-594936D3E8A6}"/>
                      </a:ext>
                    </a:extLst>
                  </p:cNvPr>
                  <p:cNvSpPr/>
                  <p:nvPr/>
                </p:nvSpPr>
                <p:spPr>
                  <a:xfrm>
                    <a:off x="10198100" y="6396916"/>
                    <a:ext cx="763601" cy="763601"/>
                  </a:xfrm>
                  <a:prstGeom prst="ellipse">
                    <a:avLst/>
                  </a:prstGeom>
                  <a:grpFill/>
                  <a:ln w="12700">
                    <a:miter lim="400000"/>
                  </a:ln>
                </p:spPr>
                <p:txBody>
                  <a:bodyPr lIns="45719" rIns="45719" anchor="ctr"/>
                  <a:lstStyle/>
                  <a:p>
                    <a:endParaRPr dirty="0"/>
                  </a:p>
                </p:txBody>
              </p:sp>
              <p:sp>
                <p:nvSpPr>
                  <p:cNvPr id="33" name="Kruh">
                    <a:extLst>
                      <a:ext uri="{FF2B5EF4-FFF2-40B4-BE49-F238E27FC236}">
                        <a16:creationId xmlns:a16="http://schemas.microsoft.com/office/drawing/2014/main" id="{2ECDE4AD-BB66-79E8-69F1-394BECAB9D8D}"/>
                      </a:ext>
                    </a:extLst>
                  </p:cNvPr>
                  <p:cNvSpPr/>
                  <p:nvPr/>
                </p:nvSpPr>
                <p:spPr>
                  <a:xfrm>
                    <a:off x="10213367" y="7563337"/>
                    <a:ext cx="763601" cy="763601"/>
                  </a:xfrm>
                  <a:prstGeom prst="ellipse">
                    <a:avLst/>
                  </a:prstGeom>
                  <a:grpFill/>
                  <a:ln w="12700">
                    <a:miter lim="400000"/>
                  </a:ln>
                </p:spPr>
                <p:txBody>
                  <a:bodyPr lIns="45719" rIns="45719" anchor="ctr"/>
                  <a:lstStyle/>
                  <a:p>
                    <a:endParaRPr/>
                  </a:p>
                </p:txBody>
              </p:sp>
              <p:sp>
                <p:nvSpPr>
                  <p:cNvPr id="34" name="Kruh">
                    <a:extLst>
                      <a:ext uri="{FF2B5EF4-FFF2-40B4-BE49-F238E27FC236}">
                        <a16:creationId xmlns:a16="http://schemas.microsoft.com/office/drawing/2014/main" id="{F79FE694-CDC2-1FEF-FA49-E48791280393}"/>
                      </a:ext>
                    </a:extLst>
                  </p:cNvPr>
                  <p:cNvSpPr/>
                  <p:nvPr/>
                </p:nvSpPr>
                <p:spPr>
                  <a:xfrm>
                    <a:off x="10198099" y="9090566"/>
                    <a:ext cx="763601" cy="763601"/>
                  </a:xfrm>
                  <a:prstGeom prst="ellipse">
                    <a:avLst/>
                  </a:prstGeom>
                  <a:grpFill/>
                  <a:ln w="12700">
                    <a:miter lim="400000"/>
                  </a:ln>
                </p:spPr>
                <p:txBody>
                  <a:bodyPr lIns="45719" rIns="45719" anchor="ctr"/>
                  <a:lstStyle/>
                  <a:p>
                    <a:endParaRPr dirty="0"/>
                  </a:p>
                </p:txBody>
              </p:sp>
              <p:sp>
                <p:nvSpPr>
                  <p:cNvPr id="35" name="Kruh">
                    <a:extLst>
                      <a:ext uri="{FF2B5EF4-FFF2-40B4-BE49-F238E27FC236}">
                        <a16:creationId xmlns:a16="http://schemas.microsoft.com/office/drawing/2014/main" id="{C241528B-6AFD-C755-CE11-4470F15086AD}"/>
                      </a:ext>
                    </a:extLst>
                  </p:cNvPr>
                  <p:cNvSpPr/>
                  <p:nvPr/>
                </p:nvSpPr>
                <p:spPr>
                  <a:xfrm>
                    <a:off x="10198099" y="2878234"/>
                    <a:ext cx="763601" cy="763601"/>
                  </a:xfrm>
                  <a:prstGeom prst="ellipse">
                    <a:avLst/>
                  </a:prstGeom>
                  <a:grpFill/>
                  <a:ln w="12700">
                    <a:miter lim="400000"/>
                  </a:ln>
                </p:spPr>
                <p:txBody>
                  <a:bodyPr lIns="45719" rIns="45719" anchor="ctr"/>
                  <a:lstStyle/>
                  <a:p>
                    <a:endParaRPr dirty="0"/>
                  </a:p>
                </p:txBody>
              </p:sp>
            </p:grpSp>
          </p:grpSp>
        </p:grp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0ACF1EFC-219E-DF5C-61A2-35139DC1A2DD}"/>
                </a:ext>
              </a:extLst>
            </p:cNvPr>
            <p:cNvSpPr txBox="1"/>
            <p:nvPr/>
          </p:nvSpPr>
          <p:spPr>
            <a:xfrm>
              <a:off x="11525674" y="5624586"/>
              <a:ext cx="740228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dirty="0">
                  <a:solidFill>
                    <a:schemeClr val="tx1"/>
                  </a:solidFill>
                </a:rPr>
                <a:t>Design a využití </a:t>
              </a:r>
              <a:r>
                <a:rPr lang="cs-CZ" dirty="0" err="1">
                  <a:solidFill>
                    <a:schemeClr val="tx1"/>
                  </a:solidFill>
                </a:rPr>
                <a:t>paperfludních</a:t>
              </a:r>
              <a:r>
                <a:rPr lang="cs-CZ" dirty="0">
                  <a:solidFill>
                    <a:schemeClr val="tx1"/>
                  </a:solidFill>
                </a:rPr>
                <a:t> analytických zařízení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9191C2E0-D2E5-3431-97A1-151F5E6B6906}"/>
                </a:ext>
              </a:extLst>
            </p:cNvPr>
            <p:cNvSpPr txBox="1"/>
            <p:nvPr/>
          </p:nvSpPr>
          <p:spPr>
            <a:xfrm>
              <a:off x="11569673" y="6787633"/>
              <a:ext cx="7788640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dirty="0" err="1">
                  <a:solidFill>
                    <a:schemeClr val="tx1"/>
                  </a:solidFill>
                </a:rPr>
                <a:t>Příprava</a:t>
              </a:r>
              <a:r>
                <a:rPr lang="cs-CZ" dirty="0">
                  <a:solidFill>
                    <a:schemeClr val="tx1"/>
                  </a:solidFill>
                </a:rPr>
                <a:t> a aplikace molekulově </a:t>
              </a:r>
              <a:r>
                <a:rPr lang="cs-CZ" dirty="0" err="1">
                  <a:solidFill>
                    <a:schemeClr val="tx1"/>
                  </a:solidFill>
                </a:rPr>
                <a:t>imprintovaných</a:t>
              </a:r>
              <a:r>
                <a:rPr lang="cs-CZ" dirty="0">
                  <a:solidFill>
                    <a:schemeClr val="tx1"/>
                  </a:solidFill>
                </a:rPr>
                <a:t> polymerních vrstev</a:t>
              </a:r>
              <a:r>
                <a:rPr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71E11F68-D5A8-FAA8-17B1-35BE3A4118A5}"/>
                </a:ext>
              </a:extLst>
            </p:cNvPr>
            <p:cNvSpPr txBox="1"/>
            <p:nvPr/>
          </p:nvSpPr>
          <p:spPr>
            <a:xfrm>
              <a:off x="11581183" y="7939245"/>
              <a:ext cx="7368445" cy="13849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dirty="0" err="1">
                  <a:solidFill>
                    <a:schemeClr val="tx1"/>
                  </a:solidFill>
                </a:rPr>
                <a:t>Detekce</a:t>
              </a:r>
              <a:r>
                <a:rPr dirty="0">
                  <a:solidFill>
                    <a:schemeClr val="tx1"/>
                  </a:solidFill>
                </a:rPr>
                <a:t> </a:t>
              </a:r>
              <a:r>
                <a:rPr lang="cs-CZ" dirty="0">
                  <a:solidFill>
                    <a:schemeClr val="tx1"/>
                  </a:solidFill>
                </a:rPr>
                <a:t>významných biomolekul pomocí </a:t>
              </a:r>
              <a:r>
                <a:rPr lang="cs-CZ" dirty="0" err="1">
                  <a:solidFill>
                    <a:schemeClr val="tx1"/>
                  </a:solidFill>
                </a:rPr>
                <a:t>mikrokolonových</a:t>
              </a:r>
              <a:r>
                <a:rPr lang="cs-CZ" dirty="0">
                  <a:solidFill>
                    <a:schemeClr val="tx1"/>
                  </a:solidFill>
                </a:rPr>
                <a:t> separačních metod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BBC80C92-37DC-845D-56FB-A395E8746196}"/>
                </a:ext>
              </a:extLst>
            </p:cNvPr>
            <p:cNvSpPr txBox="1"/>
            <p:nvPr/>
          </p:nvSpPr>
          <p:spPr>
            <a:xfrm>
              <a:off x="11561984" y="9515817"/>
              <a:ext cx="7804017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dirty="0">
                  <a:solidFill>
                    <a:schemeClr val="tx1"/>
                  </a:solidFill>
                </a:rPr>
                <a:t>Využití benefitů luminiscenčních technik v </a:t>
              </a:r>
              <a:r>
                <a:rPr lang="cs-CZ" dirty="0" err="1">
                  <a:solidFill>
                    <a:schemeClr val="tx1"/>
                  </a:solidFill>
                </a:rPr>
                <a:t>bioanalýze</a:t>
              </a:r>
              <a:endParaRPr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Mendelova univerzita_logo_black.jpg" descr="Mendelova univerzita_logo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5838" y="14144790"/>
            <a:ext cx="2349121" cy="175379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object 6"/>
          <p:cNvSpPr txBox="1"/>
          <p:nvPr/>
        </p:nvSpPr>
        <p:spPr>
          <a:xfrm>
            <a:off x="9115286" y="1232301"/>
            <a:ext cx="9012455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spcBef>
                <a:spcPts val="100"/>
              </a:spcBef>
              <a:defRPr sz="7400" spc="455"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O NÁS</a:t>
            </a:r>
          </a:p>
        </p:txBody>
      </p:sp>
      <p:sp>
        <p:nvSpPr>
          <p:cNvPr id="114" name="object 5"/>
          <p:cNvSpPr txBox="1"/>
          <p:nvPr/>
        </p:nvSpPr>
        <p:spPr>
          <a:xfrm>
            <a:off x="8048431" y="2884452"/>
            <a:ext cx="10079310" cy="298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 algn="r">
              <a:lnSpc>
                <a:spcPct val="117299"/>
              </a:lnSpc>
              <a:defRPr sz="2800" spc="3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  <a:t>Přes 100 let tradice a historie tohoto Ústavu </a:t>
            </a:r>
            <a:b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</a:br>
            <a: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  <a:t>náš činí tím, kým jsme dnes – aktivním, </a:t>
            </a:r>
            <a:b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</a:br>
            <a: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  <a:t>vzrůstajícím a profesionálním vědeckým </a:t>
            </a:r>
            <a:b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</a:br>
            <a: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  <a:t>pracovištěm, které se pyšní vědci </a:t>
            </a:r>
            <a:b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</a:br>
            <a: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  <a:t>na světové úrovni, úspěšnými studenty</a:t>
            </a:r>
            <a:b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</a:br>
            <a:r>
              <a:rPr lang="cs-CZ" sz="28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  <a:t> i kvalitní odbornou činností</a:t>
            </a:r>
            <a:r>
              <a:rPr lang="cs-CZ" dirty="0">
                <a:latin typeface="Roboto Slab Regular" pitchFamily="2" charset="0"/>
                <a:ea typeface="Roboto Slab Regular" pitchFamily="2" charset="0"/>
              </a:rPr>
              <a:t>. </a:t>
            </a:r>
            <a:endParaRPr lang="cs-CZ" dirty="0"/>
          </a:p>
        </p:txBody>
      </p:sp>
      <p:sp>
        <p:nvSpPr>
          <p:cNvPr id="115" name="„VÍME, ŽE KVALITNÍ VZDĚLÁNÍ  NENÍ JENOM DIPLOM.“"/>
          <p:cNvSpPr txBox="1"/>
          <p:nvPr/>
        </p:nvSpPr>
        <p:spPr>
          <a:xfrm>
            <a:off x="13373878" y="6188214"/>
            <a:ext cx="4753863" cy="14465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indent="12700" algn="r">
              <a:spcBef>
                <a:spcPts val="100"/>
              </a:spcBef>
              <a:defRPr sz="4400" spc="27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„</a:t>
            </a:r>
            <a:r>
              <a:rPr lang="cs-CZ" b="1" spc="-150" dirty="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POSOUVÁME VĚDU</a:t>
            </a:r>
            <a:br>
              <a:rPr lang="cs-CZ" b="1" spc="-150" dirty="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cs-CZ" b="1" spc="-150" dirty="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 KUPŘEDU</a:t>
            </a:r>
            <a:r>
              <a:rPr b="1" spc="-150" dirty="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.“</a:t>
            </a:r>
          </a:p>
        </p:txBody>
      </p:sp>
      <p:sp>
        <p:nvSpPr>
          <p:cNvPr id="6" name="Kruh">
            <a:extLst>
              <a:ext uri="{FF2B5EF4-FFF2-40B4-BE49-F238E27FC236}">
                <a16:creationId xmlns:a16="http://schemas.microsoft.com/office/drawing/2014/main" id="{738C3A1C-D041-E242-D90E-FEE0E9B52D88}"/>
              </a:ext>
            </a:extLst>
          </p:cNvPr>
          <p:cNvSpPr/>
          <p:nvPr/>
        </p:nvSpPr>
        <p:spPr>
          <a:xfrm>
            <a:off x="-3159950" y="-936500"/>
            <a:ext cx="13212000" cy="1317600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6" t="6694" r="136" b="6694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pic>
        <p:nvPicPr>
          <p:cNvPr id="5" name="Obrázek 4">
            <a:hlinkClick r:id="rId4" action="ppaction://hlinksldjump"/>
            <a:extLst>
              <a:ext uri="{FF2B5EF4-FFF2-40B4-BE49-F238E27FC236}">
                <a16:creationId xmlns:a16="http://schemas.microsoft.com/office/drawing/2014/main" id="{A06D0648-C4F1-4495-50DD-58F0593F2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1888" y="8141674"/>
            <a:ext cx="1718007" cy="1718007"/>
          </a:xfrm>
          <a:prstGeom prst="rect">
            <a:avLst/>
          </a:prstGeom>
        </p:spPr>
      </p:pic>
      <p:pic>
        <p:nvPicPr>
          <p:cNvPr id="8" name="Obrázek 7">
            <a:hlinkClick r:id="rId6" action="ppaction://hlinksldjump"/>
            <a:extLst>
              <a:ext uri="{FF2B5EF4-FFF2-40B4-BE49-F238E27FC236}">
                <a16:creationId xmlns:a16="http://schemas.microsoft.com/office/drawing/2014/main" id="{BB265EEF-E9AD-1F74-3953-44FAC7E596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988" y="8141673"/>
            <a:ext cx="1718008" cy="1718008"/>
          </a:xfrm>
          <a:prstGeom prst="rect">
            <a:avLst/>
          </a:prstGeom>
        </p:spPr>
      </p:pic>
      <p:pic>
        <p:nvPicPr>
          <p:cNvPr id="10" name="Obrázek 9">
            <a:hlinkClick r:id="rId8" action="ppaction://hlinksldjump"/>
            <a:extLst>
              <a:ext uri="{FF2B5EF4-FFF2-40B4-BE49-F238E27FC236}">
                <a16:creationId xmlns:a16="http://schemas.microsoft.com/office/drawing/2014/main" id="{E28B7815-BD9F-BD16-1BE9-EEB6AD5B06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8090" y="8141673"/>
            <a:ext cx="1724057" cy="17180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DJI_0099.jpeg" descr="DJI_0099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96476" y="-2162111"/>
            <a:ext cx="9604872" cy="9604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15" name="5003.jpg" descr="50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9502" y="4200865"/>
            <a:ext cx="3688052" cy="3687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152400">
            <a:solidFill>
              <a:srgbClr val="FFFFFF"/>
            </a:solidFill>
            <a:miter lim="400000"/>
          </a:ln>
        </p:spPr>
      </p:pic>
      <p:pic>
        <p:nvPicPr>
          <p:cNvPr id="616" name="Obrázek7.jpg" descr="Obrázek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58861" y="4735627"/>
            <a:ext cx="5006479" cy="5006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0"/>
                  <a:pt x="-961" y="14218"/>
                  <a:pt x="2881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7" y="18436"/>
                </a:cubicBezTo>
                <a:cubicBezTo>
                  <a:pt x="20639" y="14218"/>
                  <a:pt x="20639" y="7380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pic>
        <p:nvPicPr>
          <p:cNvPr id="617" name="DSC_5903.jpeg" descr="DSC_5903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1247" y="7014871"/>
            <a:ext cx="5006479" cy="4735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114"/>
                  <a:pt x="2881" y="3344"/>
                </a:cubicBezTo>
                <a:cubicBezTo>
                  <a:pt x="-961" y="7803"/>
                  <a:pt x="-961" y="15032"/>
                  <a:pt x="2881" y="19491"/>
                </a:cubicBezTo>
                <a:cubicBezTo>
                  <a:pt x="3638" y="20369"/>
                  <a:pt x="4489" y="21068"/>
                  <a:pt x="5395" y="21600"/>
                </a:cubicBezTo>
                <a:lnTo>
                  <a:pt x="14285" y="21600"/>
                </a:lnTo>
                <a:cubicBezTo>
                  <a:pt x="15190" y="21068"/>
                  <a:pt x="16040" y="20369"/>
                  <a:pt x="16797" y="19491"/>
                </a:cubicBezTo>
                <a:cubicBezTo>
                  <a:pt x="20639" y="15032"/>
                  <a:pt x="20639" y="7803"/>
                  <a:pt x="16797" y="3344"/>
                </a:cubicBezTo>
                <a:cubicBezTo>
                  <a:pt x="14875" y="111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sp>
        <p:nvSpPr>
          <p:cNvPr id="626" name="object 6"/>
          <p:cNvSpPr/>
          <p:nvPr/>
        </p:nvSpPr>
        <p:spPr>
          <a:xfrm>
            <a:off x="5002649" y="1182112"/>
            <a:ext cx="1386560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LABORATOŘ PRVKOVÉ </a:t>
            </a:r>
          </a:p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A SPECIAČNÍ ANALÝZY</a:t>
            </a:r>
          </a:p>
        </p:txBody>
      </p:sp>
      <p:pic>
        <p:nvPicPr>
          <p:cNvPr id="629" name="Obrázek" descr="Obrá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460" y="9319159"/>
            <a:ext cx="3422409" cy="15934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DB9D3933-F8FB-0488-0860-776E79B4A3C3}"/>
              </a:ext>
            </a:extLst>
          </p:cNvPr>
          <p:cNvGrpSpPr/>
          <p:nvPr/>
        </p:nvGrpSpPr>
        <p:grpSpPr>
          <a:xfrm>
            <a:off x="9832140" y="2579725"/>
            <a:ext cx="9634721" cy="6482566"/>
            <a:chOff x="9374940" y="2471871"/>
            <a:chExt cx="9634721" cy="6482566"/>
          </a:xfrm>
        </p:grpSpPr>
        <p:sp>
          <p:nvSpPr>
            <p:cNvPr id="618" name="object 5"/>
            <p:cNvSpPr/>
            <p:nvPr/>
          </p:nvSpPr>
          <p:spPr>
            <a:xfrm>
              <a:off x="9374940" y="2471871"/>
              <a:ext cx="7368446" cy="47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2700" defTabSz="12700">
                <a:defRPr sz="310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r>
                <a:rPr b="1" dirty="0" err="1"/>
                <a:t>Cíle</a:t>
              </a:r>
              <a:r>
                <a:rPr b="1" dirty="0"/>
                <a:t> </a:t>
              </a:r>
              <a:r>
                <a:rPr b="1" dirty="0" err="1"/>
                <a:t>výzkumu</a:t>
              </a:r>
              <a:endParaRPr b="1" dirty="0"/>
            </a:p>
          </p:txBody>
        </p:sp>
        <p:sp>
          <p:nvSpPr>
            <p:cNvPr id="623" name="object 5"/>
            <p:cNvSpPr/>
            <p:nvPr/>
          </p:nvSpPr>
          <p:spPr>
            <a:xfrm>
              <a:off x="10398198" y="3333800"/>
              <a:ext cx="80895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dirty="0" err="1"/>
                <a:t>Stopová</a:t>
              </a:r>
              <a:r>
                <a:rPr dirty="0"/>
                <a:t> </a:t>
              </a:r>
              <a:r>
                <a:rPr dirty="0" err="1"/>
                <a:t>prvková</a:t>
              </a:r>
              <a:r>
                <a:rPr dirty="0"/>
                <a:t> a </a:t>
              </a:r>
              <a:r>
                <a:rPr dirty="0" err="1"/>
                <a:t>speciační</a:t>
              </a:r>
              <a:r>
                <a:rPr dirty="0"/>
                <a:t> </a:t>
              </a:r>
              <a:r>
                <a:rPr dirty="0" err="1"/>
                <a:t>analýza</a:t>
              </a:r>
              <a:r>
                <a:rPr dirty="0"/>
                <a:t> </a:t>
              </a:r>
              <a:r>
                <a:rPr dirty="0" err="1"/>
                <a:t>environmentálních</a:t>
              </a:r>
              <a:r>
                <a:rPr dirty="0"/>
                <a:t> a </a:t>
              </a:r>
              <a:r>
                <a:rPr dirty="0" err="1"/>
                <a:t>biologických</a:t>
              </a:r>
              <a:r>
                <a:rPr dirty="0"/>
                <a:t> </a:t>
              </a:r>
              <a:r>
                <a:rPr dirty="0" err="1"/>
                <a:t>materiálů</a:t>
              </a:r>
              <a:r>
                <a:rPr dirty="0"/>
                <a:t> a </a:t>
              </a:r>
              <a:r>
                <a:rPr dirty="0" err="1"/>
                <a:t>analýza</a:t>
              </a:r>
              <a:r>
                <a:rPr dirty="0"/>
                <a:t> </a:t>
              </a:r>
              <a:r>
                <a:rPr dirty="0" err="1"/>
                <a:t>potravin</a:t>
              </a:r>
              <a:endParaRPr dirty="0"/>
            </a:p>
          </p:txBody>
        </p:sp>
        <p:sp>
          <p:nvSpPr>
            <p:cNvPr id="624" name="object 5"/>
            <p:cNvSpPr/>
            <p:nvPr/>
          </p:nvSpPr>
          <p:spPr>
            <a:xfrm>
              <a:off x="10398198" y="5173626"/>
              <a:ext cx="80895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t>Výzkum biodostupnosti a biopřístupnosti mikronutrientů a toxických prvků</a:t>
              </a:r>
              <a:endParaRPr sz="120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625" name="object 5"/>
            <p:cNvSpPr/>
            <p:nvPr/>
          </p:nvSpPr>
          <p:spPr>
            <a:xfrm>
              <a:off x="10440230" y="6564834"/>
              <a:ext cx="856943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t>Studium difúzních a kinetických procesů probíhajících v životním prostředí s využitím techniky DGT </a:t>
              </a:r>
              <a:endParaRPr sz="120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627" name="object 5"/>
            <p:cNvSpPr/>
            <p:nvPr/>
          </p:nvSpPr>
          <p:spPr>
            <a:xfrm>
              <a:off x="10440230" y="8335719"/>
              <a:ext cx="856943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Vývoj</a:t>
              </a:r>
              <a:r>
                <a:rPr dirty="0"/>
                <a:t> a </a:t>
              </a:r>
              <a:r>
                <a:rPr dirty="0" err="1"/>
                <a:t>optimalizace</a:t>
              </a:r>
              <a:r>
                <a:rPr dirty="0"/>
                <a:t> </a:t>
              </a:r>
              <a:r>
                <a:rPr dirty="0" err="1"/>
                <a:t>výroby</a:t>
              </a:r>
              <a:r>
                <a:rPr dirty="0"/>
                <a:t> a </a:t>
              </a:r>
              <a:r>
                <a:rPr dirty="0" err="1"/>
                <a:t>aplikace</a:t>
              </a:r>
              <a:r>
                <a:rPr dirty="0"/>
                <a:t> </a:t>
              </a:r>
              <a:r>
                <a:rPr dirty="0" err="1"/>
                <a:t>nových</a:t>
              </a:r>
              <a:r>
                <a:rPr dirty="0"/>
                <a:t> </a:t>
              </a:r>
              <a:r>
                <a:rPr dirty="0" err="1"/>
                <a:t>typů</a:t>
              </a:r>
              <a:r>
                <a:rPr dirty="0"/>
                <a:t> </a:t>
              </a:r>
              <a:r>
                <a:rPr dirty="0" err="1"/>
                <a:t>sorpčních</a:t>
              </a:r>
              <a:r>
                <a:rPr dirty="0"/>
                <a:t> </a:t>
              </a:r>
              <a:r>
                <a:rPr dirty="0" err="1"/>
                <a:t>gelů</a:t>
              </a:r>
              <a:r>
                <a:rPr dirty="0"/>
                <a:t> pro DGT </a:t>
              </a: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6B28B4CA-9204-1EA5-4DE4-594E31760F82}"/>
                </a:ext>
              </a:extLst>
            </p:cNvPr>
            <p:cNvGrpSpPr/>
            <p:nvPr/>
          </p:nvGrpSpPr>
          <p:grpSpPr>
            <a:xfrm>
              <a:off x="9387471" y="3333801"/>
              <a:ext cx="767548" cy="5620636"/>
              <a:chOff x="10551541" y="3472810"/>
              <a:chExt cx="767548" cy="5620636"/>
            </a:xfrm>
            <a:gradFill flip="none" rotWithShape="1">
              <a:gsLst>
                <a:gs pos="50000">
                  <a:srgbClr val="A8D7CD"/>
                </a:gs>
                <a:gs pos="100000">
                  <a:srgbClr val="F0B858"/>
                </a:gs>
                <a:gs pos="100000">
                  <a:srgbClr val="F0B858"/>
                </a:gs>
              </a:gsLst>
              <a:path path="circle">
                <a:fillToRect l="50000" t="-80000" r="50000" b="180000"/>
              </a:path>
              <a:tileRect/>
            </a:gradFill>
          </p:grpSpPr>
          <p:sp>
            <p:nvSpPr>
              <p:cNvPr id="19" name="Kruh">
                <a:extLst>
                  <a:ext uri="{FF2B5EF4-FFF2-40B4-BE49-F238E27FC236}">
                    <a16:creationId xmlns:a16="http://schemas.microsoft.com/office/drawing/2014/main" id="{F29ECCDC-8F58-B413-E0D1-0ED9044B186F}"/>
                  </a:ext>
                </a:extLst>
              </p:cNvPr>
              <p:cNvSpPr/>
              <p:nvPr/>
            </p:nvSpPr>
            <p:spPr>
              <a:xfrm>
                <a:off x="10551542" y="5196416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  <p:sp>
            <p:nvSpPr>
              <p:cNvPr id="20" name="Kruh">
                <a:extLst>
                  <a:ext uri="{FF2B5EF4-FFF2-40B4-BE49-F238E27FC236}">
                    <a16:creationId xmlns:a16="http://schemas.microsoft.com/office/drawing/2014/main" id="{AFDB63A3-994E-2457-CB5C-2CE473557E7C}"/>
                  </a:ext>
                </a:extLst>
              </p:cNvPr>
              <p:cNvSpPr/>
              <p:nvPr/>
            </p:nvSpPr>
            <p:spPr>
              <a:xfrm>
                <a:off x="10551541" y="6575758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1" name="Kruh">
                <a:extLst>
                  <a:ext uri="{FF2B5EF4-FFF2-40B4-BE49-F238E27FC236}">
                    <a16:creationId xmlns:a16="http://schemas.microsoft.com/office/drawing/2014/main" id="{6EEB24EF-7C8B-A881-E7F0-455F5DABEA32}"/>
                  </a:ext>
                </a:extLst>
              </p:cNvPr>
              <p:cNvSpPr/>
              <p:nvPr/>
            </p:nvSpPr>
            <p:spPr>
              <a:xfrm>
                <a:off x="10551542" y="8329844"/>
                <a:ext cx="763601" cy="763602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2" name="Kruh">
                <a:extLst>
                  <a:ext uri="{FF2B5EF4-FFF2-40B4-BE49-F238E27FC236}">
                    <a16:creationId xmlns:a16="http://schemas.microsoft.com/office/drawing/2014/main" id="{DE4405D1-ACD0-E560-FFBB-C987FA0B489D}"/>
                  </a:ext>
                </a:extLst>
              </p:cNvPr>
              <p:cNvSpPr/>
              <p:nvPr/>
            </p:nvSpPr>
            <p:spPr>
              <a:xfrm>
                <a:off x="10555488" y="3472810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DJI_0099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5244" y="-1959078"/>
            <a:ext cx="9343876" cy="9159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6"/>
                  <a:pt x="7321" y="21600"/>
                  <a:pt x="9839" y="21600"/>
                </a:cubicBezTo>
                <a:cubicBezTo>
                  <a:pt x="12357" y="21600"/>
                  <a:pt x="14875" y="20546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26" name="object 6"/>
          <p:cNvSpPr/>
          <p:nvPr/>
        </p:nvSpPr>
        <p:spPr>
          <a:xfrm>
            <a:off x="5002649" y="1182112"/>
            <a:ext cx="13865602" cy="124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LABORATOŘ </a:t>
            </a:r>
            <a:r>
              <a:rPr lang="cs-CZ" dirty="0"/>
              <a:t>ANALÝZY </a:t>
            </a:r>
          </a:p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lang="cs-CZ" dirty="0"/>
              <a:t>PŘÍRODNÍCH LÁTEK</a:t>
            </a:r>
            <a:endParaRPr dirty="0"/>
          </a:p>
        </p:txBody>
      </p:sp>
      <p:pic>
        <p:nvPicPr>
          <p:cNvPr id="24" name="Obrázek7.jpg">
            <a:extLst>
              <a:ext uri="{FF2B5EF4-FFF2-40B4-BE49-F238E27FC236}">
                <a16:creationId xmlns:a16="http://schemas.microsoft.com/office/drawing/2014/main" id="{B48888D5-758A-06A6-E269-30D441D24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7" b="-2157"/>
          <a:stretch/>
        </p:blipFill>
        <p:spPr>
          <a:xfrm>
            <a:off x="-264428" y="5968725"/>
            <a:ext cx="5873920" cy="5709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0"/>
                  <a:pt x="-961" y="14218"/>
                  <a:pt x="2881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7" y="18436"/>
                </a:cubicBezTo>
                <a:cubicBezTo>
                  <a:pt x="20639" y="14218"/>
                  <a:pt x="20639" y="7380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pic>
        <p:nvPicPr>
          <p:cNvPr id="23" name="Obrázek7.jpg">
            <a:extLst>
              <a:ext uri="{FF2B5EF4-FFF2-40B4-BE49-F238E27FC236}">
                <a16:creationId xmlns:a16="http://schemas.microsoft.com/office/drawing/2014/main" id="{482BF9A0-D515-EA07-7995-D09D1FB5D8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538" y="3513771"/>
            <a:ext cx="4709390" cy="4426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0"/>
                  <a:pt x="-961" y="14218"/>
                  <a:pt x="2881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7" y="18436"/>
                </a:cubicBezTo>
                <a:cubicBezTo>
                  <a:pt x="20639" y="14218"/>
                  <a:pt x="20639" y="7380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585B5AC0-3247-6319-2F79-0996F628CA79}"/>
              </a:ext>
            </a:extLst>
          </p:cNvPr>
          <p:cNvSpPr/>
          <p:nvPr/>
        </p:nvSpPr>
        <p:spPr>
          <a:xfrm>
            <a:off x="5002649" y="1180583"/>
            <a:ext cx="13865602" cy="124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LABORATOŘ </a:t>
            </a:r>
            <a:r>
              <a:rPr lang="cs-CZ" dirty="0"/>
              <a:t>ANALÝZY </a:t>
            </a:r>
          </a:p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lang="cs-CZ" dirty="0"/>
              <a:t>PŘÍRODNÍCH LÁTEK</a:t>
            </a:r>
            <a:endParaRPr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B8ADB01D-3A7D-FFDA-2CB5-F646C29E6453}"/>
              </a:ext>
            </a:extLst>
          </p:cNvPr>
          <p:cNvGrpSpPr/>
          <p:nvPr/>
        </p:nvGrpSpPr>
        <p:grpSpPr>
          <a:xfrm>
            <a:off x="9747699" y="2964170"/>
            <a:ext cx="9112827" cy="7061188"/>
            <a:chOff x="9374940" y="2470342"/>
            <a:chExt cx="9112827" cy="7061188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6B28B4CA-9204-1EA5-4DE4-594E31760F82}"/>
                </a:ext>
              </a:extLst>
            </p:cNvPr>
            <p:cNvGrpSpPr/>
            <p:nvPr/>
          </p:nvGrpSpPr>
          <p:grpSpPr>
            <a:xfrm>
              <a:off x="9393538" y="3327989"/>
              <a:ext cx="767548" cy="5582148"/>
              <a:chOff x="10551541" y="3472810"/>
              <a:chExt cx="767548" cy="5582148"/>
            </a:xfrm>
            <a:gradFill flip="none" rotWithShape="1">
              <a:gsLst>
                <a:gs pos="50000">
                  <a:srgbClr val="A8D7CD"/>
                </a:gs>
                <a:gs pos="100000">
                  <a:srgbClr val="F0B858"/>
                </a:gs>
                <a:gs pos="100000">
                  <a:srgbClr val="F0B858"/>
                </a:gs>
              </a:gsLst>
              <a:path path="circle">
                <a:fillToRect l="50000" t="-80000" r="50000" b="180000"/>
              </a:path>
              <a:tileRect/>
            </a:gradFill>
          </p:grpSpPr>
          <p:sp>
            <p:nvSpPr>
              <p:cNvPr id="19" name="Kruh">
                <a:extLst>
                  <a:ext uri="{FF2B5EF4-FFF2-40B4-BE49-F238E27FC236}">
                    <a16:creationId xmlns:a16="http://schemas.microsoft.com/office/drawing/2014/main" id="{F29ECCDC-8F58-B413-E0D1-0ED9044B186F}"/>
                  </a:ext>
                </a:extLst>
              </p:cNvPr>
              <p:cNvSpPr/>
              <p:nvPr/>
            </p:nvSpPr>
            <p:spPr>
              <a:xfrm>
                <a:off x="10551542" y="4695804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  <p:sp>
            <p:nvSpPr>
              <p:cNvPr id="20" name="Kruh">
                <a:extLst>
                  <a:ext uri="{FF2B5EF4-FFF2-40B4-BE49-F238E27FC236}">
                    <a16:creationId xmlns:a16="http://schemas.microsoft.com/office/drawing/2014/main" id="{AFDB63A3-994E-2457-CB5C-2CE473557E7C}"/>
                  </a:ext>
                </a:extLst>
              </p:cNvPr>
              <p:cNvSpPr/>
              <p:nvPr/>
            </p:nvSpPr>
            <p:spPr>
              <a:xfrm>
                <a:off x="10551541" y="6515037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1" name="Kruh">
                <a:extLst>
                  <a:ext uri="{FF2B5EF4-FFF2-40B4-BE49-F238E27FC236}">
                    <a16:creationId xmlns:a16="http://schemas.microsoft.com/office/drawing/2014/main" id="{6EEB24EF-7C8B-A881-E7F0-455F5DABEA32}"/>
                  </a:ext>
                </a:extLst>
              </p:cNvPr>
              <p:cNvSpPr/>
              <p:nvPr/>
            </p:nvSpPr>
            <p:spPr>
              <a:xfrm>
                <a:off x="10555488" y="8291356"/>
                <a:ext cx="763601" cy="763602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2" name="Kruh">
                <a:extLst>
                  <a:ext uri="{FF2B5EF4-FFF2-40B4-BE49-F238E27FC236}">
                    <a16:creationId xmlns:a16="http://schemas.microsoft.com/office/drawing/2014/main" id="{DE4405D1-ACD0-E560-FFBB-C987FA0B489D}"/>
                  </a:ext>
                </a:extLst>
              </p:cNvPr>
              <p:cNvSpPr/>
              <p:nvPr/>
            </p:nvSpPr>
            <p:spPr>
              <a:xfrm>
                <a:off x="10555488" y="3472810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</p:grp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6FC3292E-6F77-69CC-3E56-A42C5C1DE5D5}"/>
                </a:ext>
              </a:extLst>
            </p:cNvPr>
            <p:cNvSpPr/>
            <p:nvPr/>
          </p:nvSpPr>
          <p:spPr>
            <a:xfrm>
              <a:off x="9374940" y="2470342"/>
              <a:ext cx="7368446" cy="47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2700" defTabSz="12700">
                <a:defRPr sz="310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r>
                <a:rPr b="1" dirty="0" err="1"/>
                <a:t>Cíle</a:t>
              </a:r>
              <a:r>
                <a:rPr b="1" dirty="0"/>
                <a:t> </a:t>
              </a:r>
              <a:r>
                <a:rPr b="1" dirty="0" err="1"/>
                <a:t>výzkumu</a:t>
              </a:r>
              <a:endParaRPr b="1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CCD64E88-8546-30AA-FF2D-064D3EEF02E9}"/>
                </a:ext>
              </a:extLst>
            </p:cNvPr>
            <p:cNvSpPr/>
            <p:nvPr/>
          </p:nvSpPr>
          <p:spPr>
            <a:xfrm>
              <a:off x="10398198" y="3332271"/>
              <a:ext cx="8089569" cy="138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altLang="cs-CZ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Cílená a necílená </a:t>
              </a:r>
              <a:r>
                <a:rPr lang="cs-CZ" altLang="cs-CZ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metabolomická</a:t>
              </a:r>
              <a:r>
                <a:rPr lang="cs-CZ" altLang="cs-CZ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analýza biologických vzorků</a:t>
              </a:r>
              <a:endParaRPr lang="en-US" altLang="cs-CZ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985781B3-0F66-04A9-74CE-5FAB55B5C30F}"/>
                </a:ext>
              </a:extLst>
            </p:cNvPr>
            <p:cNvSpPr/>
            <p:nvPr/>
          </p:nvSpPr>
          <p:spPr>
            <a:xfrm>
              <a:off x="10398197" y="4592732"/>
              <a:ext cx="8089569" cy="184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altLang="cs-CZ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Aplikace ESI, DESI a ICP ionizace ve spojení s hmotnostní detekcí se zaměřením na monitorování biochemických drah</a:t>
              </a:r>
              <a:endParaRPr lang="en-US" altLang="cs-CZ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256EF626-B2FC-380C-CD82-3535A76C60DC}"/>
                </a:ext>
              </a:extLst>
            </p:cNvPr>
            <p:cNvSpPr/>
            <p:nvPr/>
          </p:nvSpPr>
          <p:spPr>
            <a:xfrm>
              <a:off x="10362493" y="6370216"/>
              <a:ext cx="8089569" cy="184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altLang="cs-CZ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Vývoj chromatografických metod s MS detekcí pro stanovení organických polutantů</a:t>
              </a:r>
              <a:endParaRPr lang="en-US" altLang="cs-CZ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F8C31C9B-6F2C-C3F3-D967-1B96B71A7B24}"/>
                </a:ext>
              </a:extLst>
            </p:cNvPr>
            <p:cNvSpPr/>
            <p:nvPr/>
          </p:nvSpPr>
          <p:spPr>
            <a:xfrm>
              <a:off x="10326789" y="8146535"/>
              <a:ext cx="8089569" cy="138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altLang="cs-CZ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Použití superkritické fluidní chromatografie pro detekci klíčových biomolekul  </a:t>
              </a:r>
              <a:endParaRPr lang="en-US" altLang="cs-CZ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endParaRPr lang="cs-CZ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7127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Kruh"/>
          <p:cNvSpPr/>
          <p:nvPr/>
        </p:nvSpPr>
        <p:spPr>
          <a:xfrm>
            <a:off x="-1563997" y="-1741102"/>
            <a:ext cx="10516093" cy="10516092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9" name="object 21"/>
          <p:cNvSpPr txBox="1"/>
          <p:nvPr/>
        </p:nvSpPr>
        <p:spPr>
          <a:xfrm>
            <a:off x="-67448" y="9082243"/>
            <a:ext cx="6344859" cy="1251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t>Vedoucí výzkumné skupiny</a:t>
            </a:r>
          </a:p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t>Ing. Dalibor Húska, Ph.D.</a:t>
            </a:r>
          </a:p>
        </p:txBody>
      </p:sp>
      <p:sp>
        <p:nvSpPr>
          <p:cNvPr id="250" name="Kruh"/>
          <p:cNvSpPr/>
          <p:nvPr/>
        </p:nvSpPr>
        <p:spPr>
          <a:xfrm>
            <a:off x="5793127" y="6475743"/>
            <a:ext cx="3945701" cy="3945700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FFFFF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1" name="object 18"/>
          <p:cNvSpPr/>
          <p:nvPr/>
        </p:nvSpPr>
        <p:spPr>
          <a:xfrm>
            <a:off x="5822870" y="6564441"/>
            <a:ext cx="3886215" cy="3768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2" name="object 6"/>
          <p:cNvSpPr/>
          <p:nvPr/>
        </p:nvSpPr>
        <p:spPr>
          <a:xfrm>
            <a:off x="5823488" y="6530268"/>
            <a:ext cx="3886216" cy="388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2" name="object 6"/>
          <p:cNvSpPr txBox="1"/>
          <p:nvPr/>
        </p:nvSpPr>
        <p:spPr>
          <a:xfrm>
            <a:off x="5845148" y="902651"/>
            <a:ext cx="13865603" cy="1231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VÝZKUMNÁ SKUPINA NANOBIOTECHNOLOGIÍ </a:t>
            </a:r>
          </a:p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ROSTLIN A MIKROŘAS 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1CAF73A-8181-F9C9-D123-2B5819ABDD2D}"/>
              </a:ext>
            </a:extLst>
          </p:cNvPr>
          <p:cNvGrpSpPr/>
          <p:nvPr/>
        </p:nvGrpSpPr>
        <p:grpSpPr>
          <a:xfrm>
            <a:off x="10229650" y="2304926"/>
            <a:ext cx="8444649" cy="8140235"/>
            <a:chOff x="10229650" y="2304926"/>
            <a:chExt cx="8444649" cy="8140235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24F53B80-37CE-44D2-B91E-10F404BECEB7}"/>
                </a:ext>
              </a:extLst>
            </p:cNvPr>
            <p:cNvSpPr txBox="1"/>
            <p:nvPr/>
          </p:nvSpPr>
          <p:spPr>
            <a:xfrm>
              <a:off x="11314292" y="3145002"/>
              <a:ext cx="7317645" cy="1841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t>Vliv nanomateriálů na prostředí, vztahy mezi půdou a rostlinou, vodou a mikrořasami</a:t>
              </a: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94B26F0E-A395-4F3C-A265-4CEC10D58CEE}"/>
                </a:ext>
              </a:extLst>
            </p:cNvPr>
            <p:cNvSpPr txBox="1"/>
            <p:nvPr/>
          </p:nvSpPr>
          <p:spPr>
            <a:xfrm>
              <a:off x="11305854" y="4781068"/>
              <a:ext cx="7368445" cy="1841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t>Mikrořasy jako zelené továrny na výrobu bioaktivních sloučenin pro potraviny a farmacii</a:t>
              </a: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B047BAD2-9515-41B4-8110-5B8EC1187826}"/>
                </a:ext>
              </a:extLst>
            </p:cNvPr>
            <p:cNvSpPr txBox="1"/>
            <p:nvPr/>
          </p:nvSpPr>
          <p:spPr>
            <a:xfrm>
              <a:off x="11288892" y="6449772"/>
              <a:ext cx="7368445" cy="990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dirty="0" err="1"/>
                <a:t>Systém</a:t>
              </a:r>
              <a:r>
                <a:rPr dirty="0"/>
                <a:t> CRIPSR v </a:t>
              </a:r>
              <a:r>
                <a:rPr dirty="0" err="1"/>
                <a:t>biotechnologii</a:t>
              </a:r>
              <a:r>
                <a:rPr dirty="0"/>
                <a:t> a </a:t>
              </a:r>
              <a:r>
                <a:rPr dirty="0" err="1"/>
                <a:t>výzkumu</a:t>
              </a:r>
              <a:r>
                <a:rPr dirty="0"/>
                <a:t> </a:t>
              </a:r>
              <a:r>
                <a:rPr dirty="0" err="1"/>
                <a:t>sekundárních</a:t>
              </a:r>
              <a:r>
                <a:rPr dirty="0"/>
                <a:t> </a:t>
              </a:r>
              <a:r>
                <a:rPr dirty="0" err="1"/>
                <a:t>metabolitů</a:t>
              </a:r>
              <a:endParaRPr dirty="0"/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484DC056-066A-474C-ADDE-131753517253}"/>
                </a:ext>
              </a:extLst>
            </p:cNvPr>
            <p:cNvSpPr txBox="1"/>
            <p:nvPr/>
          </p:nvSpPr>
          <p:spPr>
            <a:xfrm>
              <a:off x="10235065" y="2304926"/>
              <a:ext cx="7368445" cy="4770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10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r>
                <a:rPr b="1" dirty="0" err="1"/>
                <a:t>Hlavní</a:t>
              </a:r>
              <a:r>
                <a:rPr b="1" dirty="0"/>
                <a:t> </a:t>
              </a:r>
              <a:r>
                <a:rPr b="1" dirty="0" err="1"/>
                <a:t>výzkumné</a:t>
              </a:r>
              <a:r>
                <a:rPr b="1" dirty="0"/>
                <a:t> </a:t>
              </a:r>
              <a:r>
                <a:rPr b="1" dirty="0" err="1"/>
                <a:t>směry</a:t>
              </a:r>
              <a:endParaRPr b="1" dirty="0"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9C4ECB57-E4D3-485F-8E05-2EDA6E354311}"/>
                </a:ext>
              </a:extLst>
            </p:cNvPr>
            <p:cNvSpPr txBox="1"/>
            <p:nvPr/>
          </p:nvSpPr>
          <p:spPr>
            <a:xfrm>
              <a:off x="11305854" y="7719757"/>
              <a:ext cx="7368445" cy="990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dirty="0" err="1"/>
                <a:t>Nanomateriály</a:t>
              </a:r>
              <a:r>
                <a:rPr dirty="0"/>
                <a:t> </a:t>
              </a:r>
              <a:r>
                <a:rPr dirty="0" err="1"/>
                <a:t>jako</a:t>
              </a:r>
              <a:r>
                <a:rPr dirty="0"/>
                <a:t> </a:t>
              </a:r>
              <a:r>
                <a:rPr dirty="0" err="1"/>
                <a:t>nová</a:t>
              </a:r>
              <a:r>
                <a:rPr dirty="0"/>
                <a:t> </a:t>
              </a:r>
              <a:r>
                <a:rPr dirty="0" err="1"/>
                <a:t>generace</a:t>
              </a:r>
              <a:r>
                <a:rPr dirty="0"/>
                <a:t> </a:t>
              </a:r>
              <a:r>
                <a:rPr dirty="0" err="1"/>
                <a:t>pesticidů</a:t>
              </a:r>
              <a:r>
                <a:rPr dirty="0"/>
                <a:t> a </a:t>
              </a:r>
              <a:r>
                <a:rPr dirty="0" err="1"/>
                <a:t>hnojiv</a:t>
              </a:r>
              <a:endParaRPr dirty="0"/>
            </a:p>
          </p:txBody>
        </p:sp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5C8E55BB-FCC7-43E9-A4DB-56581A93CDA5}"/>
                </a:ext>
              </a:extLst>
            </p:cNvPr>
            <p:cNvSpPr txBox="1"/>
            <p:nvPr/>
          </p:nvSpPr>
          <p:spPr>
            <a:xfrm>
              <a:off x="11288892" y="8959260"/>
              <a:ext cx="7368445" cy="1485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dirty="0"/>
                <a:t>	</a:t>
              </a:r>
              <a:r>
                <a:rPr dirty="0" err="1"/>
                <a:t>Vývoj</a:t>
              </a:r>
              <a:r>
                <a:rPr dirty="0"/>
                <a:t> a </a:t>
              </a:r>
              <a:r>
                <a:rPr dirty="0" err="1"/>
                <a:t>testování</a:t>
              </a:r>
              <a:r>
                <a:rPr dirty="0"/>
                <a:t> </a:t>
              </a:r>
              <a:r>
                <a:rPr dirty="0" err="1"/>
                <a:t>technologických</a:t>
              </a:r>
              <a:r>
                <a:rPr dirty="0"/>
                <a:t> </a:t>
              </a:r>
              <a:r>
                <a:rPr dirty="0" err="1"/>
                <a:t>zařízení</a:t>
              </a:r>
              <a:r>
                <a:rPr dirty="0"/>
                <a:t> pro </a:t>
              </a:r>
              <a:r>
                <a:rPr dirty="0" err="1"/>
                <a:t>kultivaci</a:t>
              </a:r>
              <a:r>
                <a:rPr dirty="0"/>
                <a:t> a </a:t>
              </a:r>
              <a:r>
                <a:rPr dirty="0" err="1"/>
                <a:t>experimenty</a:t>
              </a:r>
              <a:r>
                <a:rPr dirty="0"/>
                <a:t> v </a:t>
              </a:r>
              <a:r>
                <a:rPr dirty="0" err="1"/>
                <a:t>kosmickém</a:t>
              </a:r>
              <a:r>
                <a:rPr dirty="0"/>
                <a:t> </a:t>
              </a:r>
              <a:r>
                <a:rPr dirty="0" err="1"/>
                <a:t>prostředí</a:t>
              </a:r>
              <a:endParaRPr dirty="0"/>
            </a:p>
          </p:txBody>
        </p: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D48FF505-1A25-7E42-1C78-D83DC6BF0FEB}"/>
                </a:ext>
              </a:extLst>
            </p:cNvPr>
            <p:cNvGrpSpPr/>
            <p:nvPr/>
          </p:nvGrpSpPr>
          <p:grpSpPr>
            <a:xfrm>
              <a:off x="10229650" y="3070115"/>
              <a:ext cx="769016" cy="6519450"/>
              <a:chOff x="10497484" y="3286818"/>
              <a:chExt cx="769016" cy="6519450"/>
            </a:xfrm>
            <a:gradFill flip="none" rotWithShape="1">
              <a:gsLst>
                <a:gs pos="0">
                  <a:srgbClr val="A8D7CD"/>
                </a:gs>
                <a:gs pos="49000">
                  <a:srgbClr val="A8D7CD"/>
                </a:gs>
                <a:gs pos="100000">
                  <a:srgbClr val="F0B858"/>
                </a:gs>
              </a:gsLst>
              <a:path path="circle">
                <a:fillToRect l="50000" t="-80000" r="50000" b="180000"/>
              </a:path>
              <a:tileRect/>
            </a:gradFill>
          </p:grpSpPr>
          <p:sp>
            <p:nvSpPr>
              <p:cNvPr id="26" name="Kruh">
                <a:extLst>
                  <a:ext uri="{FF2B5EF4-FFF2-40B4-BE49-F238E27FC236}">
                    <a16:creationId xmlns:a16="http://schemas.microsoft.com/office/drawing/2014/main" id="{AB9D4C9D-6791-E7A5-454E-490EA32227A0}"/>
                  </a:ext>
                </a:extLst>
              </p:cNvPr>
              <p:cNvSpPr/>
              <p:nvPr/>
            </p:nvSpPr>
            <p:spPr>
              <a:xfrm>
                <a:off x="10497484" y="4920096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7" name="Kruh">
                <a:extLst>
                  <a:ext uri="{FF2B5EF4-FFF2-40B4-BE49-F238E27FC236}">
                    <a16:creationId xmlns:a16="http://schemas.microsoft.com/office/drawing/2014/main" id="{8DF27A26-D9DC-D7A5-0E12-3AFB43CE0493}"/>
                  </a:ext>
                </a:extLst>
              </p:cNvPr>
              <p:cNvSpPr/>
              <p:nvPr/>
            </p:nvSpPr>
            <p:spPr>
              <a:xfrm>
                <a:off x="10502899" y="6546543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8" name="Kruh">
                <a:extLst>
                  <a:ext uri="{FF2B5EF4-FFF2-40B4-BE49-F238E27FC236}">
                    <a16:creationId xmlns:a16="http://schemas.microsoft.com/office/drawing/2014/main" id="{744D1F6B-F7D0-EDE0-EF81-0A723B3BF8F7}"/>
                  </a:ext>
                </a:extLst>
              </p:cNvPr>
              <p:cNvSpPr/>
              <p:nvPr/>
            </p:nvSpPr>
            <p:spPr>
              <a:xfrm>
                <a:off x="10497484" y="7858546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9" name="Kruh">
                <a:extLst>
                  <a:ext uri="{FF2B5EF4-FFF2-40B4-BE49-F238E27FC236}">
                    <a16:creationId xmlns:a16="http://schemas.microsoft.com/office/drawing/2014/main" id="{E12DB38C-FC4E-5C33-303E-F4B042255E91}"/>
                  </a:ext>
                </a:extLst>
              </p:cNvPr>
              <p:cNvSpPr/>
              <p:nvPr/>
            </p:nvSpPr>
            <p:spPr>
              <a:xfrm>
                <a:off x="10502899" y="9042667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30" name="Kruh">
                <a:extLst>
                  <a:ext uri="{FF2B5EF4-FFF2-40B4-BE49-F238E27FC236}">
                    <a16:creationId xmlns:a16="http://schemas.microsoft.com/office/drawing/2014/main" id="{263DA7D7-DF1A-B6FE-1234-8BAC9FB5E00A}"/>
                  </a:ext>
                </a:extLst>
              </p:cNvPr>
              <p:cNvSpPr/>
              <p:nvPr/>
            </p:nvSpPr>
            <p:spPr>
              <a:xfrm>
                <a:off x="10502899" y="3286818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bject 6"/>
          <p:cNvSpPr txBox="1"/>
          <p:nvPr/>
        </p:nvSpPr>
        <p:spPr>
          <a:xfrm>
            <a:off x="1211708" y="769694"/>
            <a:ext cx="967628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21533998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NAŠE LABORATOŘE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7A709AB7-52E9-25FE-4D06-3388AB1D22DB}"/>
              </a:ext>
            </a:extLst>
          </p:cNvPr>
          <p:cNvGrpSpPr/>
          <p:nvPr/>
        </p:nvGrpSpPr>
        <p:grpSpPr>
          <a:xfrm>
            <a:off x="-179786" y="6019438"/>
            <a:ext cx="20512188" cy="4437881"/>
            <a:chOff x="-179786" y="6019438"/>
            <a:chExt cx="20512188" cy="4437881"/>
          </a:xfrm>
        </p:grpSpPr>
        <p:sp>
          <p:nvSpPr>
            <p:cNvPr id="14" name="object 2">
              <a:extLst>
                <a:ext uri="{FF2B5EF4-FFF2-40B4-BE49-F238E27FC236}">
                  <a16:creationId xmlns:a16="http://schemas.microsoft.com/office/drawing/2014/main" id="{F36C9190-E4BD-4D4D-A888-6E9B130D12A8}"/>
                </a:ext>
              </a:extLst>
            </p:cNvPr>
            <p:cNvSpPr/>
            <p:nvPr/>
          </p:nvSpPr>
          <p:spPr>
            <a:xfrm>
              <a:off x="-179786" y="6750981"/>
              <a:ext cx="13540951" cy="3033698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70" name="object 8"/>
            <p:cNvSpPr txBox="1"/>
            <p:nvPr/>
          </p:nvSpPr>
          <p:spPr>
            <a:xfrm>
              <a:off x="4892565" y="7691498"/>
              <a:ext cx="5477503" cy="2477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          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  <a:sym typeface="RobotoSlab-Medium"/>
                </a:rPr>
                <a:t>Laboratoř rostlin</a:t>
              </a:r>
            </a:p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Ing. Dalibor </a:t>
              </a:r>
              <a:br>
                <a:rPr dirty="0"/>
              </a:br>
              <a:r>
                <a:rPr dirty="0" err="1"/>
                <a:t>Húska</a:t>
              </a:r>
              <a:r>
                <a:rPr dirty="0"/>
                <a:t>, Ph.D.</a:t>
              </a: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dirty="0"/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.</a:t>
              </a:r>
            </a:p>
          </p:txBody>
        </p:sp>
        <p:pic>
          <p:nvPicPr>
            <p:cNvPr id="272" name="14.jpg" descr="14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58208" y="6019438"/>
              <a:ext cx="4437961" cy="4437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2" y="3164"/>
                  </a:cubicBezTo>
                  <a:cubicBezTo>
                    <a:pt x="-961" y="7382"/>
                    <a:pt x="-961" y="14220"/>
                    <a:pt x="2882" y="18438"/>
                  </a:cubicBezTo>
                  <a:cubicBezTo>
                    <a:pt x="4803" y="20547"/>
                    <a:pt x="7320" y="21600"/>
                    <a:pt x="9838" y="21600"/>
                  </a:cubicBezTo>
                  <a:cubicBezTo>
                    <a:pt x="12356" y="21600"/>
                    <a:pt x="14875" y="20547"/>
                    <a:pt x="16796" y="18438"/>
                  </a:cubicBezTo>
                  <a:cubicBezTo>
                    <a:pt x="20639" y="14220"/>
                    <a:pt x="20639" y="7382"/>
                    <a:pt x="16796" y="3164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pic>
          <p:nvPicPr>
            <p:cNvPr id="275" name="MENDELU_bio-chemie_191016_224 19.10.52.jpg" descr="MENDELU_bio-chemie_191016_224 19.10.5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2569" y="6020126"/>
              <a:ext cx="4337360" cy="4337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3" y="1054"/>
                    <a:pt x="2882" y="3163"/>
                  </a:cubicBezTo>
                  <a:cubicBezTo>
                    <a:pt x="-961" y="7381"/>
                    <a:pt x="-961" y="14219"/>
                    <a:pt x="2882" y="18437"/>
                  </a:cubicBezTo>
                  <a:cubicBezTo>
                    <a:pt x="4803" y="20546"/>
                    <a:pt x="7322" y="21600"/>
                    <a:pt x="9840" y="21600"/>
                  </a:cubicBezTo>
                  <a:cubicBezTo>
                    <a:pt x="12358" y="21600"/>
                    <a:pt x="14875" y="20546"/>
                    <a:pt x="16796" y="18437"/>
                  </a:cubicBezTo>
                  <a:cubicBezTo>
                    <a:pt x="20639" y="14219"/>
                    <a:pt x="20639" y="7381"/>
                    <a:pt x="16796" y="3163"/>
                  </a:cubicBezTo>
                  <a:cubicBezTo>
                    <a:pt x="14875" y="1054"/>
                    <a:pt x="12358" y="0"/>
                    <a:pt x="9840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0579E395-9899-4F89-9F79-F220D98FF5D6}"/>
                </a:ext>
              </a:extLst>
            </p:cNvPr>
            <p:cNvSpPr txBox="1"/>
            <p:nvPr/>
          </p:nvSpPr>
          <p:spPr>
            <a:xfrm>
              <a:off x="14060242" y="7752458"/>
              <a:ext cx="6272160" cy="8463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  <a:sym typeface="RobotoSlab-Medium"/>
                </a:rPr>
                <a:t>Laboratoř</a:t>
              </a:r>
              <a:r>
                <a:rPr lang="cs-CZ"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  <a:sym typeface="RobotoSlab-Medium"/>
                </a:rPr>
                <a:t> inženýrství </a:t>
              </a:r>
              <a:br>
                <a:rPr lang="cs-CZ"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  <a:sym typeface="RobotoSlab-Medium"/>
                </a:rPr>
              </a:br>
              <a:r>
                <a:rPr lang="cs-CZ" sz="3300" dirty="0" err="1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  <a:sym typeface="RobotoSlab-Medium"/>
                </a:rPr>
                <a:t>biopeptidů</a:t>
              </a:r>
              <a:endParaRPr sz="3300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  <a:sym typeface="RobotoSlab-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70E61993-E74B-4E6C-9DE1-A9EA4199B16F}"/>
                </a:ext>
              </a:extLst>
            </p:cNvPr>
            <p:cNvSpPr txBox="1"/>
            <p:nvPr/>
          </p:nvSpPr>
          <p:spPr>
            <a:xfrm>
              <a:off x="14630698" y="8695009"/>
              <a:ext cx="4173750" cy="12516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Ing. </a:t>
              </a:r>
              <a:r>
                <a:rPr lang="cs-CZ" dirty="0" err="1"/>
                <a:t>Vedran</a:t>
              </a:r>
              <a:r>
                <a:rPr lang="cs-CZ" dirty="0"/>
                <a:t> </a:t>
              </a:r>
              <a:br>
                <a:rPr lang="cs-CZ" dirty="0"/>
              </a:br>
              <a:r>
                <a:rPr lang="cs-CZ" dirty="0" err="1"/>
                <a:t>Milosavljević</a:t>
              </a:r>
              <a:r>
                <a:rPr lang="cs-CZ" dirty="0"/>
                <a:t>, Ph.D.</a:t>
              </a:r>
              <a:endParaRPr dirty="0"/>
            </a:p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endParaRPr dirty="0">
                <a:latin typeface="Roboto Slab Regular" pitchFamily="2" charset="0"/>
                <a:ea typeface="Roboto Slab Regular" pitchFamily="2" charset="0"/>
              </a:endParaRPr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4624418E-5041-5D5B-BC97-6FD583933D18}"/>
              </a:ext>
            </a:extLst>
          </p:cNvPr>
          <p:cNvGrpSpPr/>
          <p:nvPr/>
        </p:nvGrpSpPr>
        <p:grpSpPr>
          <a:xfrm>
            <a:off x="-179786" y="2669564"/>
            <a:ext cx="20418505" cy="4437881"/>
            <a:chOff x="-179786" y="2669564"/>
            <a:chExt cx="20418505" cy="4437881"/>
          </a:xfrm>
        </p:grpSpPr>
        <p:sp>
          <p:nvSpPr>
            <p:cNvPr id="15" name="object 2">
              <a:extLst>
                <a:ext uri="{FF2B5EF4-FFF2-40B4-BE49-F238E27FC236}">
                  <a16:creationId xmlns:a16="http://schemas.microsoft.com/office/drawing/2014/main" id="{47D8DEBC-96E6-4FE0-9F76-DB1C2A4F0D80}"/>
                </a:ext>
              </a:extLst>
            </p:cNvPr>
            <p:cNvSpPr/>
            <p:nvPr/>
          </p:nvSpPr>
          <p:spPr>
            <a:xfrm>
              <a:off x="8933477" y="3181993"/>
              <a:ext cx="11305242" cy="3033698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267" name="object 8"/>
            <p:cNvSpPr txBox="1"/>
            <p:nvPr/>
          </p:nvSpPr>
          <p:spPr>
            <a:xfrm>
              <a:off x="653423" y="3981253"/>
              <a:ext cx="5845233" cy="423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latin typeface="RobotoSlab-Medium"/>
                  <a:ea typeface="RobotoSlab-Medium"/>
                  <a:cs typeface="RobotoSlab-Medium"/>
                  <a:sym typeface="RobotoSlab-Medium"/>
                </a:defRPr>
              </a:lvl1pPr>
            </a:lstStyle>
            <a:p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dirty="0"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</a:rPr>
                <a:t>mikrořas</a:t>
              </a:r>
              <a:endParaRPr dirty="0">
                <a:latin typeface="Roboto Slab Regular" pitchFamily="2" charset="0"/>
                <a:ea typeface="Roboto Slab Regular" pitchFamily="2" charset="0"/>
              </a:endParaRPr>
            </a:p>
          </p:txBody>
        </p:sp>
        <p:sp>
          <p:nvSpPr>
            <p:cNvPr id="269" name="object 8"/>
            <p:cNvSpPr txBox="1"/>
            <p:nvPr/>
          </p:nvSpPr>
          <p:spPr>
            <a:xfrm>
              <a:off x="9261490" y="3970122"/>
              <a:ext cx="6272160" cy="8679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>
                  <a:latin typeface="Roboto Slab Regular" pitchFamily="2" charset="0"/>
                  <a:ea typeface="Roboto Slab Regular" pitchFamily="2" charset="0"/>
                </a:rPr>
                <a:t>     </a:t>
              </a:r>
              <a:r>
                <a:rPr sz="3300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  <a:sym typeface="RobotoSlab-Medium"/>
                </a:rPr>
                <a:t>Laboratoř Space Agri Technologies</a:t>
              </a:r>
              <a:endParaRPr sz="3300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  <a:sym typeface="RobotoSlab-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271" name="Snímek obrazovky 2020-05-27 v 14.53.58.jpg" descr="Snímek obrazovky 2020-05-27 v 14.53.5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05011" y="2715284"/>
              <a:ext cx="4337357" cy="4337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3" y="1054"/>
                    <a:pt x="2882" y="3163"/>
                  </a:cubicBezTo>
                  <a:cubicBezTo>
                    <a:pt x="-961" y="7381"/>
                    <a:pt x="-961" y="14219"/>
                    <a:pt x="2882" y="18437"/>
                  </a:cubicBezTo>
                  <a:cubicBezTo>
                    <a:pt x="4803" y="20546"/>
                    <a:pt x="7322" y="21600"/>
                    <a:pt x="9840" y="21600"/>
                  </a:cubicBezTo>
                  <a:cubicBezTo>
                    <a:pt x="12358" y="21600"/>
                    <a:pt x="14875" y="20546"/>
                    <a:pt x="16796" y="18437"/>
                  </a:cubicBezTo>
                  <a:cubicBezTo>
                    <a:pt x="20639" y="14219"/>
                    <a:pt x="20639" y="7381"/>
                    <a:pt x="16796" y="3163"/>
                  </a:cubicBezTo>
                  <a:cubicBezTo>
                    <a:pt x="14875" y="1054"/>
                    <a:pt x="12358" y="0"/>
                    <a:pt x="9840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sp>
          <p:nvSpPr>
            <p:cNvPr id="273" name="object 8"/>
            <p:cNvSpPr txBox="1"/>
            <p:nvPr/>
          </p:nvSpPr>
          <p:spPr>
            <a:xfrm>
              <a:off x="8812622" y="4992927"/>
              <a:ext cx="6272160" cy="8822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Ing. Libor </a:t>
              </a:r>
              <a:r>
                <a:rPr dirty="0" err="1"/>
                <a:t>Lenža</a:t>
              </a:r>
              <a:endParaRPr dirty="0"/>
            </a:p>
            <a:p>
              <a:pPr marR="1025525" indent="12700" algn="ctr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endParaRPr dirty="0">
                <a:latin typeface="Roboto Slab Regular" pitchFamily="2" charset="0"/>
                <a:ea typeface="Roboto Slab Regular" pitchFamily="2" charset="0"/>
              </a:endParaRPr>
            </a:p>
          </p:txBody>
        </p:sp>
        <p:sp>
          <p:nvSpPr>
            <p:cNvPr id="274" name="object 8"/>
            <p:cNvSpPr txBox="1"/>
            <p:nvPr/>
          </p:nvSpPr>
          <p:spPr>
            <a:xfrm>
              <a:off x="-179786" y="4557810"/>
              <a:ext cx="6272161" cy="12516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Ing. Martina </a:t>
              </a:r>
              <a:br>
                <a:rPr dirty="0"/>
              </a:br>
              <a:r>
                <a:rPr dirty="0" err="1"/>
                <a:t>Koláčková</a:t>
              </a:r>
              <a:r>
                <a:rPr dirty="0"/>
                <a:t>, Ph.D.</a:t>
              </a:r>
            </a:p>
            <a:p>
              <a:pPr marR="1025525" indent="12700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endParaRPr dirty="0">
                <a:latin typeface="Roboto Slab Regular" pitchFamily="2" charset="0"/>
                <a:ea typeface="Roboto Slab Regular" pitchFamily="2" charset="0"/>
              </a:endParaRPr>
            </a:p>
          </p:txBody>
        </p:sp>
        <p:pic>
          <p:nvPicPr>
            <p:cNvPr id="18" name="14.jpg">
              <a:extLst>
                <a:ext uri="{FF2B5EF4-FFF2-40B4-BE49-F238E27FC236}">
                  <a16:creationId xmlns:a16="http://schemas.microsoft.com/office/drawing/2014/main" id="{CC9E5E12-72A5-460F-8F5C-FF6A48F79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82710" y="2669564"/>
              <a:ext cx="4437961" cy="4437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2" y="3164"/>
                  </a:cubicBezTo>
                  <a:cubicBezTo>
                    <a:pt x="-961" y="7382"/>
                    <a:pt x="-961" y="14220"/>
                    <a:pt x="2882" y="18438"/>
                  </a:cubicBezTo>
                  <a:cubicBezTo>
                    <a:pt x="4803" y="20547"/>
                    <a:pt x="7320" y="21600"/>
                    <a:pt x="9838" y="21600"/>
                  </a:cubicBezTo>
                  <a:cubicBezTo>
                    <a:pt x="12356" y="21600"/>
                    <a:pt x="14875" y="20547"/>
                    <a:pt x="16796" y="18438"/>
                  </a:cubicBezTo>
                  <a:cubicBezTo>
                    <a:pt x="20639" y="14220"/>
                    <a:pt x="20639" y="7382"/>
                    <a:pt x="16796" y="3164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4958.jpg" descr="49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96476" y="-1217766"/>
            <a:ext cx="9604872" cy="8660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491" extrusionOk="0">
                <a:moveTo>
                  <a:pt x="3980" y="0"/>
                </a:moveTo>
                <a:cubicBezTo>
                  <a:pt x="3597" y="329"/>
                  <a:pt x="3229" y="693"/>
                  <a:pt x="2881" y="1094"/>
                </a:cubicBezTo>
                <a:cubicBezTo>
                  <a:pt x="-961" y="5531"/>
                  <a:pt x="-961" y="12726"/>
                  <a:pt x="2881" y="17163"/>
                </a:cubicBezTo>
                <a:cubicBezTo>
                  <a:pt x="6724" y="21600"/>
                  <a:pt x="12954" y="21600"/>
                  <a:pt x="16797" y="17163"/>
                </a:cubicBezTo>
                <a:cubicBezTo>
                  <a:pt x="20639" y="12726"/>
                  <a:pt x="20639" y="5531"/>
                  <a:pt x="16797" y="1094"/>
                </a:cubicBezTo>
                <a:cubicBezTo>
                  <a:pt x="16449" y="693"/>
                  <a:pt x="16081" y="329"/>
                  <a:pt x="15698" y="0"/>
                </a:cubicBezTo>
                <a:lnTo>
                  <a:pt x="398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08" name="21.jpg" descr="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9502" y="4200865"/>
            <a:ext cx="3688052" cy="3687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152400">
            <a:solidFill>
              <a:srgbClr val="FFFFFF"/>
            </a:solidFill>
            <a:miter lim="400000"/>
          </a:ln>
        </p:spPr>
      </p:pic>
      <p:pic>
        <p:nvPicPr>
          <p:cNvPr id="509" name="4967_nahled.jpg" descr="4967_nahl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58861" y="4735627"/>
            <a:ext cx="5006479" cy="5006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0"/>
                  <a:pt x="-961" y="14218"/>
                  <a:pt x="2881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7" y="18436"/>
                </a:cubicBezTo>
                <a:cubicBezTo>
                  <a:pt x="20639" y="14218"/>
                  <a:pt x="20639" y="7380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pic>
        <p:nvPicPr>
          <p:cNvPr id="510" name="Snímek obrazovky 2020-05-27 v 14.53.58.jpg" descr="Snímek obrazovky 2020-05-27 v 14.53.5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1247" y="7014871"/>
            <a:ext cx="5006479" cy="5006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0"/>
                  <a:pt x="-961" y="14218"/>
                  <a:pt x="2881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7" y="18436"/>
                </a:cubicBezTo>
                <a:cubicBezTo>
                  <a:pt x="20639" y="14218"/>
                  <a:pt x="20639" y="7380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737EC59C-7321-3408-C71B-3D8A77FEF824}"/>
              </a:ext>
            </a:extLst>
          </p:cNvPr>
          <p:cNvGrpSpPr/>
          <p:nvPr/>
        </p:nvGrpSpPr>
        <p:grpSpPr>
          <a:xfrm>
            <a:off x="9549160" y="2339653"/>
            <a:ext cx="9719067" cy="7871786"/>
            <a:chOff x="9549160" y="2339653"/>
            <a:chExt cx="9719067" cy="7871786"/>
          </a:xfrm>
        </p:grpSpPr>
        <p:grpSp>
          <p:nvGrpSpPr>
            <p:cNvPr id="521" name="Seskupit"/>
            <p:cNvGrpSpPr/>
            <p:nvPr/>
          </p:nvGrpSpPr>
          <p:grpSpPr>
            <a:xfrm>
              <a:off x="9616572" y="2339653"/>
              <a:ext cx="9651655" cy="7871786"/>
              <a:chOff x="4269872" y="1488753"/>
              <a:chExt cx="9651653" cy="7871785"/>
            </a:xfrm>
          </p:grpSpPr>
          <p:sp>
            <p:nvSpPr>
              <p:cNvPr id="511" name="object 5"/>
              <p:cNvSpPr txBox="1"/>
              <p:nvPr/>
            </p:nvSpPr>
            <p:spPr>
              <a:xfrm>
                <a:off x="4269872" y="1488753"/>
                <a:ext cx="7368445" cy="4770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100">
                    <a:latin typeface="Roboto Slab Bold"/>
                    <a:ea typeface="Roboto Slab Bold"/>
                    <a:cs typeface="Roboto Slab Bold"/>
                    <a:sym typeface="Roboto Slab Bold"/>
                  </a:defRPr>
                </a:lvl1pPr>
              </a:lstStyle>
              <a:p>
                <a:r>
                  <a:rPr b="1" dirty="0" err="1"/>
                  <a:t>Cíle</a:t>
                </a:r>
                <a:r>
                  <a:rPr b="1" dirty="0"/>
                  <a:t> </a:t>
                </a:r>
                <a:r>
                  <a:rPr b="1" dirty="0" err="1"/>
                  <a:t>výzkumu</a:t>
                </a:r>
                <a:endParaRPr b="1" dirty="0"/>
              </a:p>
            </p:txBody>
          </p:sp>
          <p:sp>
            <p:nvSpPr>
              <p:cNvPr id="516" name="object 5"/>
              <p:cNvSpPr txBox="1"/>
              <p:nvPr/>
            </p:nvSpPr>
            <p:spPr>
              <a:xfrm>
                <a:off x="5293130" y="2350680"/>
                <a:ext cx="8089568" cy="1168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lang="cs-CZ" dirty="0"/>
                  <a:t>Chránit přírodní zdroje, vodu a půdu pro budoucí generace</a:t>
                </a:r>
                <a:endParaRPr lang="cs-CZ"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517" name="object 5"/>
              <p:cNvSpPr txBox="1"/>
              <p:nvPr/>
            </p:nvSpPr>
            <p:spPr>
              <a:xfrm>
                <a:off x="5293130" y="3664358"/>
                <a:ext cx="8089568" cy="166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dirty="0" err="1"/>
                  <a:t>Zvyšovat</a:t>
                </a:r>
                <a:r>
                  <a:rPr dirty="0"/>
                  <a:t> </a:t>
                </a:r>
                <a:r>
                  <a:rPr dirty="0" err="1"/>
                  <a:t>výnos</a:t>
                </a:r>
                <a:r>
                  <a:rPr dirty="0"/>
                  <a:t> </a:t>
                </a:r>
                <a:r>
                  <a:rPr dirty="0" err="1"/>
                  <a:t>plodin</a:t>
                </a:r>
                <a:r>
                  <a:rPr dirty="0"/>
                  <a:t> bez </a:t>
                </a:r>
                <a:r>
                  <a:rPr dirty="0" err="1"/>
                  <a:t>rozšiřování</a:t>
                </a:r>
                <a:r>
                  <a:rPr dirty="0"/>
                  <a:t> </a:t>
                </a:r>
                <a:r>
                  <a:rPr dirty="0" err="1"/>
                  <a:t>zemědělské</a:t>
                </a:r>
                <a:r>
                  <a:rPr dirty="0"/>
                  <a:t> </a:t>
                </a:r>
                <a:r>
                  <a:rPr dirty="0" err="1"/>
                  <a:t>půdy</a:t>
                </a:r>
                <a:r>
                  <a:rPr dirty="0"/>
                  <a:t> a </a:t>
                </a:r>
                <a:r>
                  <a:rPr dirty="0" err="1"/>
                  <a:t>snižování</a:t>
                </a:r>
                <a:r>
                  <a:rPr dirty="0"/>
                  <a:t> </a:t>
                </a:r>
                <a:r>
                  <a:rPr dirty="0" err="1"/>
                  <a:t>škod</a:t>
                </a:r>
                <a:r>
                  <a:rPr dirty="0"/>
                  <a:t> </a:t>
                </a:r>
                <a:r>
                  <a:rPr dirty="0" err="1"/>
                  <a:t>na</a:t>
                </a:r>
                <a:r>
                  <a:rPr dirty="0"/>
                  <a:t> </a:t>
                </a:r>
                <a:r>
                  <a:rPr dirty="0" err="1"/>
                  <a:t>životním</a:t>
                </a:r>
                <a:r>
                  <a:rPr dirty="0"/>
                  <a:t> </a:t>
                </a:r>
                <a:r>
                  <a:rPr dirty="0" err="1"/>
                  <a:t>prostředí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518" name="object 5"/>
              <p:cNvSpPr txBox="1"/>
              <p:nvPr/>
            </p:nvSpPr>
            <p:spPr>
              <a:xfrm>
                <a:off x="5293130" y="5586618"/>
                <a:ext cx="8089568" cy="1346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dirty="0" err="1"/>
                  <a:t>Změnit</a:t>
                </a:r>
                <a:r>
                  <a:rPr dirty="0"/>
                  <a:t> </a:t>
                </a:r>
                <a:r>
                  <a:rPr dirty="0" err="1"/>
                  <a:t>stávající</a:t>
                </a:r>
                <a:r>
                  <a:rPr dirty="0"/>
                  <a:t> </a:t>
                </a:r>
                <a:r>
                  <a:rPr dirty="0" err="1"/>
                  <a:t>sektor</a:t>
                </a:r>
                <a:r>
                  <a:rPr dirty="0"/>
                  <a:t> </a:t>
                </a:r>
                <a:r>
                  <a:rPr dirty="0" err="1"/>
                  <a:t>zemědělství</a:t>
                </a:r>
                <a:r>
                  <a:rPr dirty="0"/>
                  <a:t> </a:t>
                </a:r>
                <a:r>
                  <a:rPr dirty="0" err="1"/>
                  <a:t>pomocí</a:t>
                </a:r>
                <a:r>
                  <a:rPr dirty="0"/>
                  <a:t> ,,</a:t>
                </a:r>
                <a:r>
                  <a:rPr dirty="0" err="1"/>
                  <a:t>zelená</a:t>
                </a:r>
                <a:r>
                  <a:rPr dirty="0"/>
                  <a:t> </a:t>
                </a:r>
                <a:r>
                  <a:rPr dirty="0" err="1"/>
                  <a:t>revoluce</a:t>
                </a:r>
                <a:r>
                  <a:rPr dirty="0"/>
                  <a:t> 4.0“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  <p:sp>
            <p:nvSpPr>
              <p:cNvPr id="519" name="object 5"/>
              <p:cNvSpPr txBox="1"/>
              <p:nvPr/>
            </p:nvSpPr>
            <p:spPr>
              <a:xfrm>
                <a:off x="5352095" y="7023737"/>
                <a:ext cx="8569430" cy="2336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r>
                  <a:rPr dirty="0" err="1"/>
                  <a:t>Výzkum</a:t>
                </a:r>
                <a:r>
                  <a:rPr dirty="0"/>
                  <a:t> </a:t>
                </a:r>
                <a:r>
                  <a:rPr dirty="0" err="1"/>
                  <a:t>potravin</a:t>
                </a:r>
                <a:r>
                  <a:rPr dirty="0"/>
                  <a:t> </a:t>
                </a:r>
                <a:r>
                  <a:rPr dirty="0" err="1"/>
                  <a:t>budoucnosti</a:t>
                </a:r>
                <a:r>
                  <a:rPr dirty="0"/>
                  <a:t> - </a:t>
                </a:r>
                <a:r>
                  <a:rPr dirty="0" err="1"/>
                  <a:t>pěstování</a:t>
                </a:r>
                <a:r>
                  <a:rPr dirty="0"/>
                  <a:t> </a:t>
                </a:r>
                <a:r>
                  <a:rPr dirty="0" err="1"/>
                  <a:t>rostliny</a:t>
                </a:r>
                <a:r>
                  <a:rPr dirty="0"/>
                  <a:t>, </a:t>
                </a:r>
                <a:r>
                  <a:rPr dirty="0" err="1"/>
                  <a:t>či</a:t>
                </a:r>
                <a:r>
                  <a:rPr dirty="0"/>
                  <a:t> </a:t>
                </a:r>
                <a:r>
                  <a:rPr dirty="0" err="1"/>
                  <a:t>kultivaci</a:t>
                </a:r>
                <a:r>
                  <a:rPr dirty="0"/>
                  <a:t> </a:t>
                </a:r>
                <a:r>
                  <a:rPr dirty="0" err="1"/>
                  <a:t>mikro</a:t>
                </a:r>
                <a:r>
                  <a:rPr dirty="0"/>
                  <a:t>/</a:t>
                </a:r>
                <a:r>
                  <a:rPr dirty="0" err="1"/>
                  <a:t>řas</a:t>
                </a:r>
                <a:r>
                  <a:rPr dirty="0"/>
                  <a:t> a </a:t>
                </a:r>
                <a:r>
                  <a:rPr dirty="0" err="1"/>
                  <a:t>sinic</a:t>
                </a:r>
                <a:r>
                  <a:rPr dirty="0"/>
                  <a:t> v </a:t>
                </a:r>
                <a:r>
                  <a:rPr dirty="0" err="1"/>
                  <a:t>extrémním</a:t>
                </a:r>
                <a:r>
                  <a:rPr dirty="0"/>
                  <a:t> </a:t>
                </a:r>
                <a:r>
                  <a:rPr dirty="0" err="1"/>
                  <a:t>prostředí</a:t>
                </a:r>
                <a:r>
                  <a:rPr dirty="0"/>
                  <a:t> </a:t>
                </a:r>
                <a:r>
                  <a:rPr dirty="0" err="1"/>
                  <a:t>včetně</a:t>
                </a:r>
                <a:r>
                  <a:rPr dirty="0"/>
                  <a:t> </a:t>
                </a:r>
                <a:r>
                  <a:rPr dirty="0" err="1"/>
                  <a:t>kosmického</a:t>
                </a:r>
                <a:r>
                  <a:rPr dirty="0"/>
                  <a:t> </a:t>
                </a:r>
                <a:r>
                  <a:rPr dirty="0" err="1"/>
                  <a:t>prostoru</a:t>
                </a: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  <a:p>
                <a: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pPr>
                <a:endParaRPr sz="1200" dirty="0">
                  <a:latin typeface="Times Roman"/>
                  <a:ea typeface="Times Roman"/>
                  <a:cs typeface="Times Roman"/>
                  <a:sym typeface="Times Roman"/>
                </a:endParaRPr>
              </a:p>
            </p:txBody>
          </p:sp>
        </p:grp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9BC677B5-6F5A-EB4D-374E-3F1916FBCEC2}"/>
                </a:ext>
              </a:extLst>
            </p:cNvPr>
            <p:cNvGrpSpPr/>
            <p:nvPr/>
          </p:nvGrpSpPr>
          <p:grpSpPr>
            <a:xfrm>
              <a:off x="9549160" y="3201580"/>
              <a:ext cx="792078" cy="5345742"/>
              <a:chOff x="10551541" y="3472810"/>
              <a:chExt cx="792078" cy="5345742"/>
            </a:xfrm>
            <a:gradFill flip="none" rotWithShape="1">
              <a:gsLst>
                <a:gs pos="50000">
                  <a:srgbClr val="A8D7CD"/>
                </a:gs>
                <a:gs pos="100000">
                  <a:srgbClr val="F0B858"/>
                </a:gs>
                <a:gs pos="100000">
                  <a:srgbClr val="F0B858"/>
                </a:gs>
              </a:gsLst>
              <a:path path="circle">
                <a:fillToRect l="50000" t="-80000" r="50000" b="180000"/>
              </a:path>
              <a:tileRect/>
            </a:gradFill>
          </p:grpSpPr>
          <p:sp>
            <p:nvSpPr>
              <p:cNvPr id="18" name="Kruh">
                <a:extLst>
                  <a:ext uri="{FF2B5EF4-FFF2-40B4-BE49-F238E27FC236}">
                    <a16:creationId xmlns:a16="http://schemas.microsoft.com/office/drawing/2014/main" id="{10E95235-0555-762F-6A93-56C9E77D428A}"/>
                  </a:ext>
                </a:extLst>
              </p:cNvPr>
              <p:cNvSpPr/>
              <p:nvPr/>
            </p:nvSpPr>
            <p:spPr>
              <a:xfrm>
                <a:off x="10558639" y="4783317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  <p:sp>
            <p:nvSpPr>
              <p:cNvPr id="19" name="Kruh">
                <a:extLst>
                  <a:ext uri="{FF2B5EF4-FFF2-40B4-BE49-F238E27FC236}">
                    <a16:creationId xmlns:a16="http://schemas.microsoft.com/office/drawing/2014/main" id="{E2ACCC6C-986C-4E9A-2A70-E17801448528}"/>
                  </a:ext>
                </a:extLst>
              </p:cNvPr>
              <p:cNvSpPr/>
              <p:nvPr/>
            </p:nvSpPr>
            <p:spPr>
              <a:xfrm>
                <a:off x="10551541" y="6635718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0" name="Kruh">
                <a:extLst>
                  <a:ext uri="{FF2B5EF4-FFF2-40B4-BE49-F238E27FC236}">
                    <a16:creationId xmlns:a16="http://schemas.microsoft.com/office/drawing/2014/main" id="{A8950454-ACF3-5010-097E-CDCC53FF1CAA}"/>
                  </a:ext>
                </a:extLst>
              </p:cNvPr>
              <p:cNvSpPr/>
              <p:nvPr/>
            </p:nvSpPr>
            <p:spPr>
              <a:xfrm>
                <a:off x="10580018" y="8054950"/>
                <a:ext cx="763601" cy="763602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21" name="Kruh">
                <a:extLst>
                  <a:ext uri="{FF2B5EF4-FFF2-40B4-BE49-F238E27FC236}">
                    <a16:creationId xmlns:a16="http://schemas.microsoft.com/office/drawing/2014/main" id="{9070197A-0F1F-8CD3-343E-1BD44CFDF19B}"/>
                  </a:ext>
                </a:extLst>
              </p:cNvPr>
              <p:cNvSpPr/>
              <p:nvPr/>
            </p:nvSpPr>
            <p:spPr>
              <a:xfrm>
                <a:off x="10555488" y="3472810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</p:grpSp>
      </p:grpSp>
      <p:sp>
        <p:nvSpPr>
          <p:cNvPr id="22" name="object 6">
            <a:extLst>
              <a:ext uri="{FF2B5EF4-FFF2-40B4-BE49-F238E27FC236}">
                <a16:creationId xmlns:a16="http://schemas.microsoft.com/office/drawing/2014/main" id="{6DDE087C-2DF0-8DB2-5E8D-BB88768767D9}"/>
              </a:ext>
            </a:extLst>
          </p:cNvPr>
          <p:cNvSpPr txBox="1"/>
          <p:nvPr/>
        </p:nvSpPr>
        <p:spPr>
          <a:xfrm>
            <a:off x="5845148" y="902651"/>
            <a:ext cx="13865603" cy="1231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VÝZKUMNÁ SKUPINA NANOBIOTECHNOLOGIÍ </a:t>
            </a:r>
          </a:p>
          <a:p>
            <a:pPr algn="r" defTabSz="469900">
              <a:spcBef>
                <a:spcPts val="100"/>
              </a:spcBef>
              <a:defRPr sz="4000" spc="119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ROSTLIN A MIKROŘAS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object 6"/>
          <p:cNvSpPr txBox="1"/>
          <p:nvPr/>
        </p:nvSpPr>
        <p:spPr>
          <a:xfrm>
            <a:off x="1211708" y="769694"/>
            <a:ext cx="13389524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21533998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dirty="0"/>
              <a:t>PROJEKTY &amp; SPOLUPRÁCE</a:t>
            </a:r>
          </a:p>
        </p:txBody>
      </p:sp>
      <p:sp>
        <p:nvSpPr>
          <p:cNvPr id="649" name="object 7"/>
          <p:cNvSpPr txBox="1"/>
          <p:nvPr/>
        </p:nvSpPr>
        <p:spPr>
          <a:xfrm>
            <a:off x="1234744" y="1978327"/>
            <a:ext cx="16525718" cy="82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>
              <a:lnSpc>
                <a:spcPct val="117299"/>
              </a:lnSpc>
              <a:defRPr sz="2400" spc="66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V rámci výzkumné činnosti spolupracujeme s několika institucemi a účastníme se</a:t>
            </a:r>
          </a:p>
          <a:p>
            <a:pPr marR="5080" indent="12700">
              <a:lnSpc>
                <a:spcPct val="117299"/>
              </a:lnSpc>
              <a:defRPr sz="2400" spc="66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projektových výzev na národní, mezinárodní a evropské úrovni.</a:t>
            </a:r>
            <a:endParaRPr spc="12" dirty="0"/>
          </a:p>
        </p:txBody>
      </p:sp>
      <p:pic>
        <p:nvPicPr>
          <p:cNvPr id="650" name="GeneProof_Logo2019.png" descr="GeneProof_Logo201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0" y="9105151"/>
            <a:ext cx="4421679" cy="1087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BG-TL_rgb.jpeg" descr="BG-TL_rgb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722" y="8957322"/>
            <a:ext cx="4781553" cy="1389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BG-BVRD_rgb.jpeg" descr="BG-BVRD_rgb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487" y="8855969"/>
            <a:ext cx="4432431" cy="1585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GAČR.png" descr="GAČ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775" y="3473278"/>
            <a:ext cx="4037390" cy="1389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TAČR.png" descr="TAČ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807" y="5913531"/>
            <a:ext cx="2032001" cy="203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AZVČR.png" descr="AZVČ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977" y="3449048"/>
            <a:ext cx="4421679" cy="1682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liga proti rakovine.png" descr="liga proti rakovin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27" y="5578937"/>
            <a:ext cx="4724667" cy="2485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MVČR.gif" descr="MVČR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9405" y="6209023"/>
            <a:ext cx="55753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union cosmetic.png" descr="union cosmetic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51" t="15917" b="15917"/>
          <a:stretch>
            <a:fillRect/>
          </a:stretch>
        </p:blipFill>
        <p:spPr>
          <a:xfrm>
            <a:off x="16371900" y="5959966"/>
            <a:ext cx="2371107" cy="1939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nanteo_logo.png" descr="nanteo_logo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73078" y="8950239"/>
            <a:ext cx="4661853" cy="1354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648F81D4-5DE9-9CAB-7017-5869C3DC36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42" y="3045087"/>
            <a:ext cx="4421678" cy="2490878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34E3C9A-9C0A-CC7A-10E5-8C21F6B9FE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57" y="3321850"/>
            <a:ext cx="3832466" cy="16218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Mendelova univerzita_logo_black.jpg" descr="Mendelova univerzita_logo_bl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5838" y="14144790"/>
            <a:ext cx="2349121" cy="175379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object 6"/>
          <p:cNvSpPr txBox="1"/>
          <p:nvPr/>
        </p:nvSpPr>
        <p:spPr>
          <a:xfrm>
            <a:off x="11540462" y="1042508"/>
            <a:ext cx="7286608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 algn="r">
              <a:spcBef>
                <a:spcPts val="100"/>
              </a:spcBef>
              <a:defRPr sz="7400" spc="455"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pPr>
              <a:spcBef>
                <a:spcPts val="0"/>
              </a:spcBef>
            </a:pPr>
            <a:r>
              <a:rPr lang="cs-CZ" sz="6000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cs-CZ" sz="6000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cs-CZ" sz="6000"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svou budoucnost</a:t>
            </a:r>
            <a:endParaRPr sz="6000" b="1" spc="-150" dirty="0">
              <a:latin typeface="Barlow ExtraBold" panose="00000900000000000000" pitchFamily="2" charset="-18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4" name="object 5"/>
          <p:cNvSpPr txBox="1"/>
          <p:nvPr/>
        </p:nvSpPr>
        <p:spPr>
          <a:xfrm>
            <a:off x="8958221" y="3406659"/>
            <a:ext cx="9868849" cy="3995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r">
              <a:lnSpc>
                <a:spcPct val="117299"/>
              </a:lnSpc>
              <a:defRPr sz="2800" spc="3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Život na Ústavu chemie a biochemie není </a:t>
            </a:r>
            <a:br>
              <a:rPr lang="cs-CZ" dirty="0"/>
            </a:br>
            <a:r>
              <a:rPr lang="cs-CZ" dirty="0"/>
              <a:t>jen o studiu. Budeš mít možnost vycestovat </a:t>
            </a:r>
            <a:br>
              <a:rPr lang="cs-CZ" dirty="0"/>
            </a:br>
            <a:r>
              <a:rPr lang="cs-CZ" dirty="0"/>
              <a:t>do zahraničí, kde můžeš načerpat cenné </a:t>
            </a:r>
            <a:br>
              <a:rPr lang="cs-CZ" dirty="0"/>
            </a:br>
            <a:r>
              <a:rPr lang="cs-CZ" dirty="0"/>
              <a:t>zkušenosti. Připravíme tě na budoucí zaměstnání, </a:t>
            </a:r>
          </a:p>
          <a:p>
            <a:pPr marR="5080" indent="12700" algn="r">
              <a:lnSpc>
                <a:spcPct val="117299"/>
              </a:lnSpc>
              <a:defRPr sz="2800" spc="3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od laboratorních po manažerské práce v oblasti </a:t>
            </a:r>
            <a:br>
              <a:rPr lang="cs-CZ" dirty="0"/>
            </a:br>
            <a:r>
              <a:rPr lang="cs-CZ" dirty="0"/>
              <a:t>chemie, biologie či biotechnologií. Nabízíme</a:t>
            </a:r>
          </a:p>
          <a:p>
            <a:pPr marR="5080" indent="12700" algn="r">
              <a:lnSpc>
                <a:spcPct val="117299"/>
              </a:lnSpc>
              <a:defRPr sz="2800" spc="3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spousty důvodů, proč studovat právě</a:t>
            </a:r>
          </a:p>
          <a:p>
            <a:pPr marR="5080" indent="12700" algn="r">
              <a:lnSpc>
                <a:spcPct val="117299"/>
              </a:lnSpc>
              <a:defRPr sz="2800" spc="3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u nás. </a:t>
            </a:r>
            <a:r>
              <a:rPr lang="cs-CZ" b="1" dirty="0"/>
              <a:t>Pojď s námi (z)</a:t>
            </a:r>
            <a:r>
              <a:rPr lang="cs-CZ" b="1" dirty="0">
                <a:latin typeface="Roboto Slab Regular" pitchFamily="2" charset="0"/>
                <a:ea typeface="Roboto Slab Regular" pitchFamily="2" charset="0"/>
              </a:rPr>
              <a:t>měnit svět.</a:t>
            </a:r>
            <a:endParaRPr lang="cs-CZ" b="1" dirty="0"/>
          </a:p>
        </p:txBody>
      </p:sp>
      <p:sp>
        <p:nvSpPr>
          <p:cNvPr id="115" name="„VÍME, ŽE KVALITNÍ VZDĚLÁNÍ  NENÍ JENOM DIPLOM.“"/>
          <p:cNvSpPr txBox="1"/>
          <p:nvPr/>
        </p:nvSpPr>
        <p:spPr>
          <a:xfrm>
            <a:off x="11540462" y="8055694"/>
            <a:ext cx="7286608" cy="14465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indent="12700" algn="r">
              <a:spcBef>
                <a:spcPts val="100"/>
              </a:spcBef>
              <a:defRPr sz="4400" spc="27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„VÍME, ŽE KVALITNÍ VZDĚLÁNÍ </a:t>
            </a:r>
            <a:br>
              <a:rPr b="1" spc="-150" dirty="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b="1" spc="-150" dirty="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NENÍ JENOM DIPLOM.“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EFC9D3A-4129-2EF8-4C36-FFD9EC78E7E3}"/>
              </a:ext>
            </a:extLst>
          </p:cNvPr>
          <p:cNvGrpSpPr/>
          <p:nvPr/>
        </p:nvGrpSpPr>
        <p:grpSpPr>
          <a:xfrm>
            <a:off x="-52546" y="472260"/>
            <a:ext cx="9868849" cy="3240000"/>
            <a:chOff x="-52546" y="472260"/>
            <a:chExt cx="9868849" cy="3240000"/>
          </a:xfrm>
        </p:grpSpPr>
        <p:sp>
          <p:nvSpPr>
            <p:cNvPr id="20" name="object 2">
              <a:extLst>
                <a:ext uri="{FF2B5EF4-FFF2-40B4-BE49-F238E27FC236}">
                  <a16:creationId xmlns:a16="http://schemas.microsoft.com/office/drawing/2014/main" id="{24D0F478-D2B0-79DF-A4C7-3EECF194ECDC}"/>
                </a:ext>
              </a:extLst>
            </p:cNvPr>
            <p:cNvSpPr/>
            <p:nvPr/>
          </p:nvSpPr>
          <p:spPr>
            <a:xfrm>
              <a:off x="-52546" y="871776"/>
              <a:ext cx="7558502" cy="2461847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116" name="DSC_5730.jpg" descr="DSC_5730.jpg"/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76356" y="472260"/>
              <a:ext cx="3239947" cy="324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8" y="0"/>
                  </a:moveTo>
                  <a:cubicBezTo>
                    <a:pt x="7320" y="0"/>
                    <a:pt x="4803" y="1006"/>
                    <a:pt x="2882" y="3016"/>
                  </a:cubicBezTo>
                  <a:cubicBezTo>
                    <a:pt x="-961" y="7038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8"/>
                    <a:pt x="16796" y="3016"/>
                  </a:cubicBezTo>
                  <a:cubicBezTo>
                    <a:pt x="14875" y="1006"/>
                    <a:pt x="12356" y="0"/>
                    <a:pt x="9838" y="0"/>
                  </a:cubicBezTo>
                  <a:close/>
                </a:path>
              </a:pathLst>
            </a:custGeom>
            <a:ln w="139700">
              <a:solidFill>
                <a:schemeClr val="bg1"/>
              </a:solidFill>
              <a:miter lim="400000"/>
            </a:ln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1F3B8880-CA7C-61D5-1B1A-EC287E5565BE}"/>
                </a:ext>
              </a:extLst>
            </p:cNvPr>
            <p:cNvSpPr txBox="1"/>
            <p:nvPr/>
          </p:nvSpPr>
          <p:spPr>
            <a:xfrm>
              <a:off x="944727" y="1442880"/>
              <a:ext cx="4959027" cy="469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marR="5080" indent="12700" algn="ctr">
                <a:spcBef>
                  <a:spcPts val="1300"/>
                </a:spcBef>
                <a:defRPr sz="3100">
                  <a:latin typeface="Barlow ExtraBold"/>
                  <a:ea typeface="Barlow ExtraBold"/>
                  <a:cs typeface="Barlow ExtraBold"/>
                  <a:sym typeface="Barlow ExtraBold"/>
                </a:defRPr>
              </a:lvl1pPr>
            </a:lstStyle>
            <a:p>
              <a:r>
                <a:rPr dirty="0"/>
                <a:t>BAKALÁŘSKÉ STUDIUM</a:t>
              </a:r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14DA792D-EF73-0910-2003-3E5F64AC6ED9}"/>
                </a:ext>
              </a:extLst>
            </p:cNvPr>
            <p:cNvSpPr txBox="1"/>
            <p:nvPr/>
          </p:nvSpPr>
          <p:spPr>
            <a:xfrm>
              <a:off x="944727" y="2064648"/>
              <a:ext cx="4959027" cy="812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5080" indent="12700" algn="ctr">
                <a:spcBef>
                  <a:spcPts val="13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Molekulární</a:t>
              </a:r>
              <a:r>
                <a:rPr dirty="0"/>
                <a:t> </a:t>
              </a:r>
              <a:r>
                <a:rPr dirty="0" err="1"/>
                <a:t>biologie</a:t>
              </a:r>
              <a:r>
                <a:rPr dirty="0"/>
                <a:t> </a:t>
              </a:r>
              <a:br>
                <a:rPr dirty="0"/>
              </a:br>
              <a:r>
                <a:rPr dirty="0"/>
                <a:t>a </a:t>
              </a:r>
              <a:r>
                <a:rPr dirty="0" err="1"/>
                <a:t>biotechnologie</a:t>
              </a:r>
              <a:endParaRPr dirty="0"/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E239068-C1E7-6DBE-FF74-532013D8C59E}"/>
              </a:ext>
            </a:extLst>
          </p:cNvPr>
          <p:cNvGrpSpPr/>
          <p:nvPr/>
        </p:nvGrpSpPr>
        <p:grpSpPr>
          <a:xfrm>
            <a:off x="-52546" y="7513904"/>
            <a:ext cx="9962235" cy="3240000"/>
            <a:chOff x="-52546" y="7513904"/>
            <a:chExt cx="9962235" cy="3240000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3F6AB593-700E-8139-1847-278A37647522}"/>
                </a:ext>
              </a:extLst>
            </p:cNvPr>
            <p:cNvSpPr/>
            <p:nvPr/>
          </p:nvSpPr>
          <p:spPr>
            <a:xfrm>
              <a:off x="-52546" y="7877909"/>
              <a:ext cx="7558502" cy="2461847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A08892ED-5A25-0A3C-2878-F3EA5E0AAD5F}"/>
                </a:ext>
              </a:extLst>
            </p:cNvPr>
            <p:cNvSpPr txBox="1"/>
            <p:nvPr/>
          </p:nvSpPr>
          <p:spPr>
            <a:xfrm>
              <a:off x="828935" y="8644770"/>
              <a:ext cx="4959028" cy="469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marR="5080" indent="12700" algn="ctr">
                <a:spcBef>
                  <a:spcPts val="1300"/>
                </a:spcBef>
                <a:defRPr sz="3100">
                  <a:latin typeface="Barlow ExtraBold"/>
                  <a:ea typeface="Barlow ExtraBold"/>
                  <a:cs typeface="Barlow ExtraBold"/>
                  <a:sym typeface="Barlow ExtraBold"/>
                </a:defRPr>
              </a:lvl1pPr>
            </a:lstStyle>
            <a:p>
              <a:r>
                <a:rPr dirty="0"/>
                <a:t>DOKTORSKÉ STUDIUM</a:t>
              </a:r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EF04CFF6-74FC-39F7-2AE9-363EA11A7895}"/>
                </a:ext>
              </a:extLst>
            </p:cNvPr>
            <p:cNvSpPr txBox="1"/>
            <p:nvPr/>
          </p:nvSpPr>
          <p:spPr>
            <a:xfrm>
              <a:off x="828931" y="9242446"/>
              <a:ext cx="4959028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5080" indent="12700" algn="ctr">
                <a:spcBef>
                  <a:spcPts val="13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Biologická chemie</a:t>
              </a:r>
              <a:endParaRPr dirty="0"/>
            </a:p>
          </p:txBody>
        </p:sp>
        <p:pic>
          <p:nvPicPr>
            <p:cNvPr id="118" name="DSC_2087-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9448" y="7513904"/>
              <a:ext cx="3240241" cy="324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2" y="1054"/>
                    <a:pt x="2881" y="3162"/>
                  </a:cubicBezTo>
                  <a:cubicBezTo>
                    <a:pt x="-961" y="7380"/>
                    <a:pt x="-961" y="14220"/>
                    <a:pt x="2881" y="18438"/>
                  </a:cubicBezTo>
                  <a:cubicBezTo>
                    <a:pt x="4802" y="20546"/>
                    <a:pt x="7321" y="21600"/>
                    <a:pt x="9839" y="21600"/>
                  </a:cubicBezTo>
                  <a:cubicBezTo>
                    <a:pt x="12357" y="21600"/>
                    <a:pt x="14876" y="20546"/>
                    <a:pt x="16797" y="18438"/>
                  </a:cubicBezTo>
                  <a:cubicBezTo>
                    <a:pt x="20639" y="14220"/>
                    <a:pt x="20639" y="7380"/>
                    <a:pt x="16797" y="3162"/>
                  </a:cubicBezTo>
                  <a:cubicBezTo>
                    <a:pt x="14876" y="1054"/>
                    <a:pt x="12357" y="0"/>
                    <a:pt x="9839" y="0"/>
                  </a:cubicBezTo>
                  <a:close/>
                </a:path>
              </a:pathLst>
            </a:custGeom>
            <a:ln w="139700">
              <a:solidFill>
                <a:schemeClr val="bg1"/>
              </a:solidFill>
              <a:miter lim="400000"/>
            </a:ln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D393E0BE-92E0-161B-D960-42FB10D9ADB0}"/>
              </a:ext>
            </a:extLst>
          </p:cNvPr>
          <p:cNvGrpSpPr/>
          <p:nvPr/>
        </p:nvGrpSpPr>
        <p:grpSpPr>
          <a:xfrm>
            <a:off x="-70523" y="3966096"/>
            <a:ext cx="9868849" cy="3204000"/>
            <a:chOff x="-70523" y="3966096"/>
            <a:chExt cx="9868849" cy="3204000"/>
          </a:xfrm>
        </p:grpSpPr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B4F9ECC7-23FB-A348-EA9A-E7AECAEBBEED}"/>
                </a:ext>
              </a:extLst>
            </p:cNvPr>
            <p:cNvSpPr/>
            <p:nvPr/>
          </p:nvSpPr>
          <p:spPr>
            <a:xfrm>
              <a:off x="-70523" y="4363333"/>
              <a:ext cx="7391469" cy="2461847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117" name="14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4334" y="3966096"/>
              <a:ext cx="3203992" cy="320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2" y="3164"/>
                  </a:cubicBezTo>
                  <a:cubicBezTo>
                    <a:pt x="-961" y="7381"/>
                    <a:pt x="-961" y="14219"/>
                    <a:pt x="2882" y="18436"/>
                  </a:cubicBezTo>
                  <a:cubicBezTo>
                    <a:pt x="4803" y="20545"/>
                    <a:pt x="7320" y="21600"/>
                    <a:pt x="9838" y="21600"/>
                  </a:cubicBezTo>
                  <a:cubicBezTo>
                    <a:pt x="12356" y="21600"/>
                    <a:pt x="14875" y="20545"/>
                    <a:pt x="16796" y="18436"/>
                  </a:cubicBezTo>
                  <a:cubicBezTo>
                    <a:pt x="20639" y="14219"/>
                    <a:pt x="20639" y="7381"/>
                    <a:pt x="16796" y="3164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39700">
              <a:solidFill>
                <a:schemeClr val="bg1"/>
              </a:solidFill>
              <a:miter lim="400000"/>
            </a:ln>
          </p:spPr>
        </p:pic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3E05CBF0-4CB1-0DFF-DB7E-B5DA9A48C136}"/>
                </a:ext>
              </a:extLst>
            </p:cNvPr>
            <p:cNvSpPr txBox="1"/>
            <p:nvPr/>
          </p:nvSpPr>
          <p:spPr>
            <a:xfrm>
              <a:off x="944730" y="4952776"/>
              <a:ext cx="4959027" cy="4699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marR="5080" indent="12700" algn="ctr">
                <a:spcBef>
                  <a:spcPts val="1300"/>
                </a:spcBef>
                <a:defRPr sz="3100">
                  <a:latin typeface="Barlow ExtraBold"/>
                  <a:ea typeface="Barlow ExtraBold"/>
                  <a:cs typeface="Barlow ExtraBold"/>
                  <a:sym typeface="Barlow ExtraBold"/>
                </a:defRPr>
              </a:lvl1pPr>
            </a:lstStyle>
            <a:p>
              <a:r>
                <a:rPr dirty="0"/>
                <a:t>MAGISTERSKÉ STUDIUM</a:t>
              </a:r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E05D08C5-8688-58D8-F295-1DA63E45F55F}"/>
                </a:ext>
              </a:extLst>
            </p:cNvPr>
            <p:cNvSpPr txBox="1"/>
            <p:nvPr/>
          </p:nvSpPr>
          <p:spPr>
            <a:xfrm>
              <a:off x="944727" y="5547090"/>
              <a:ext cx="4959028" cy="8128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5080" indent="12700" algn="ctr">
                <a:spcBef>
                  <a:spcPts val="13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Molekulární</a:t>
              </a:r>
              <a:r>
                <a:rPr dirty="0"/>
                <a:t> </a:t>
              </a:r>
              <a:r>
                <a:rPr dirty="0" err="1"/>
                <a:t>biologie</a:t>
              </a:r>
              <a:r>
                <a:rPr dirty="0"/>
                <a:t> </a:t>
              </a:r>
              <a:br>
                <a:rPr dirty="0"/>
              </a:br>
              <a:r>
                <a:rPr dirty="0"/>
                <a:t>a </a:t>
              </a:r>
              <a:r>
                <a:rPr dirty="0" err="1"/>
                <a:t>biotechnologie</a:t>
              </a:r>
              <a:endParaRPr dirty="0"/>
            </a:p>
          </p:txBody>
        </p:sp>
      </p:grpSp>
      <p:sp>
        <p:nvSpPr>
          <p:cNvPr id="24" name="object 6">
            <a:extLst>
              <a:ext uri="{FF2B5EF4-FFF2-40B4-BE49-F238E27FC236}">
                <a16:creationId xmlns:a16="http://schemas.microsoft.com/office/drawing/2014/main" id="{D2CA9F7A-7128-35DE-1E21-83C244388C42}"/>
              </a:ext>
            </a:extLst>
          </p:cNvPr>
          <p:cNvSpPr txBox="1"/>
          <p:nvPr/>
        </p:nvSpPr>
        <p:spPr>
          <a:xfrm>
            <a:off x="15027163" y="958330"/>
            <a:ext cx="3799907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21533998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lang="cs-CZ" dirty="0"/>
              <a:t>STUDUJ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708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73" y="2673822"/>
            <a:ext cx="13475082" cy="7616852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object 6"/>
          <p:cNvSpPr txBox="1"/>
          <p:nvPr/>
        </p:nvSpPr>
        <p:spPr>
          <a:xfrm>
            <a:off x="1417556" y="1093188"/>
            <a:ext cx="14938915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21533998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KDE NÁS NAJDETE </a:t>
            </a:r>
          </a:p>
        </p:txBody>
      </p:sp>
      <p:sp>
        <p:nvSpPr>
          <p:cNvPr id="289" name="UCB. AF. MENDELU. CZ"/>
          <p:cNvSpPr txBox="1"/>
          <p:nvPr/>
        </p:nvSpPr>
        <p:spPr>
          <a:xfrm>
            <a:off x="13923948" y="3015741"/>
            <a:ext cx="4682640" cy="743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5800"/>
              </a:lnSpc>
              <a:spcBef>
                <a:spcPts val="1000"/>
              </a:spcBef>
              <a:defRPr sz="28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lang="cs-CZ" sz="3200" dirty="0">
                <a:solidFill>
                  <a:srgbClr val="1CB4A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www.ucb.af.mendelu.cz</a:t>
            </a:r>
            <a:endParaRPr sz="3200" dirty="0">
              <a:solidFill>
                <a:srgbClr val="1CB4A2"/>
              </a:solidFill>
            </a:endParaRPr>
          </a:p>
        </p:txBody>
      </p:sp>
      <p:pic>
        <p:nvPicPr>
          <p:cNvPr id="290" name="Kreslicí plátno 5@4x.png" descr="Kreslicí plátno 5@4x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331" y="3473689"/>
            <a:ext cx="2001121" cy="2000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Kreslicí plátno 6@4x.png" descr="Kreslicí plátno 6@4x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2908" y="7090623"/>
            <a:ext cx="2001121" cy="2001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Kreslicí plátno 4@4x.png" descr="Kreslicí plátno 4@4x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2908" y="4709957"/>
            <a:ext cx="2001121" cy="2001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Kreslicí plátno 7@4x.png" descr="Kreslicí plátno 7@4x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7652" y="5777172"/>
            <a:ext cx="2251630" cy="225229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UCBMENDELU"/>
          <p:cNvSpPr txBox="1"/>
          <p:nvPr/>
        </p:nvSpPr>
        <p:spPr>
          <a:xfrm>
            <a:off x="15026673" y="5215831"/>
            <a:ext cx="4682640" cy="73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5800"/>
              </a:lnSpc>
              <a:spcBef>
                <a:spcPts val="1000"/>
              </a:spcBef>
              <a:defRPr sz="2800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UCBMENDELU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5" name="CHEMIE_MENDELU"/>
          <p:cNvSpPr txBox="1"/>
          <p:nvPr/>
        </p:nvSpPr>
        <p:spPr>
          <a:xfrm>
            <a:off x="15026673" y="3967016"/>
            <a:ext cx="4682640" cy="73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5800"/>
              </a:lnSpc>
              <a:spcBef>
                <a:spcPts val="1000"/>
              </a:spcBef>
              <a:defRPr sz="2800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CHEMIE_MENDELU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6" name="ÚSTAV CHEMIE  A BIOCHEMIE"/>
          <p:cNvSpPr txBox="1"/>
          <p:nvPr/>
        </p:nvSpPr>
        <p:spPr>
          <a:xfrm>
            <a:off x="14994281" y="6367333"/>
            <a:ext cx="665515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spcBef>
                <a:spcPts val="1000"/>
              </a:spcBef>
              <a:defRPr sz="2800">
                <a:latin typeface="Roboto Slab Bold"/>
                <a:ea typeface="Roboto Slab Bold"/>
                <a:cs typeface="Roboto Slab Bold"/>
                <a:sym typeface="Roboto Slab Bold"/>
              </a:defRPr>
            </a:pPr>
            <a:r>
              <a:rPr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ÚSTAV CHEMIE </a:t>
            </a:r>
            <a:br>
              <a:rPr lang="cs-CZ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cs-CZ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BIOCHEMIE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7" name="DEPARTMENTOFCH1"/>
          <p:cNvSpPr txBox="1"/>
          <p:nvPr/>
        </p:nvSpPr>
        <p:spPr>
          <a:xfrm>
            <a:off x="15026673" y="7632657"/>
            <a:ext cx="4682640" cy="73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5800"/>
              </a:lnSpc>
              <a:spcBef>
                <a:spcPts val="1000"/>
              </a:spcBef>
              <a:defRPr sz="2800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DEPARTMENTOFCH1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50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/>
      <p:bldP spid="295" grpId="0" animBg="1"/>
      <p:bldP spid="296" grpId="0" animBg="1"/>
      <p:bldP spid="2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object 4"/>
          <p:cNvSpPr/>
          <p:nvPr/>
        </p:nvSpPr>
        <p:spPr>
          <a:xfrm>
            <a:off x="6523578" y="6789677"/>
            <a:ext cx="2674138" cy="267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8" name="object 6"/>
          <p:cNvSpPr/>
          <p:nvPr/>
        </p:nvSpPr>
        <p:spPr>
          <a:xfrm>
            <a:off x="12479627" y="2441376"/>
            <a:ext cx="2674139" cy="267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9" name="object 8"/>
          <p:cNvSpPr/>
          <p:nvPr/>
        </p:nvSpPr>
        <p:spPr>
          <a:xfrm>
            <a:off x="8714980" y="2441376"/>
            <a:ext cx="2674138" cy="267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0" name="object 10"/>
          <p:cNvSpPr/>
          <p:nvPr/>
        </p:nvSpPr>
        <p:spPr>
          <a:xfrm>
            <a:off x="1153152" y="2441376"/>
            <a:ext cx="2674138" cy="267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1" name="object 12"/>
          <p:cNvSpPr/>
          <p:nvPr/>
        </p:nvSpPr>
        <p:spPr>
          <a:xfrm>
            <a:off x="16244275" y="2441376"/>
            <a:ext cx="2674139" cy="267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2" name="object 14"/>
          <p:cNvSpPr/>
          <p:nvPr/>
        </p:nvSpPr>
        <p:spPr>
          <a:xfrm>
            <a:off x="14056673" y="6862843"/>
            <a:ext cx="2674138" cy="267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4" name="object 18"/>
          <p:cNvSpPr/>
          <p:nvPr/>
        </p:nvSpPr>
        <p:spPr>
          <a:xfrm>
            <a:off x="4934066" y="2441376"/>
            <a:ext cx="2674138" cy="267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5" name="object 20"/>
          <p:cNvSpPr/>
          <p:nvPr/>
        </p:nvSpPr>
        <p:spPr>
          <a:xfrm>
            <a:off x="10436309" y="6776131"/>
            <a:ext cx="2674139" cy="2674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7" name="object 28"/>
          <p:cNvSpPr txBox="1"/>
          <p:nvPr/>
        </p:nvSpPr>
        <p:spPr>
          <a:xfrm>
            <a:off x="1300844" y="5339393"/>
            <a:ext cx="2378967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VOJTĚCH ADAM</a:t>
            </a:r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Vedoucí Ústavu chemie a biochemie</a:t>
            </a:r>
            <a:endParaRPr spc="-10" dirty="0"/>
          </a:p>
        </p:txBody>
      </p:sp>
      <p:sp>
        <p:nvSpPr>
          <p:cNvPr id="358" name="object 7"/>
          <p:cNvSpPr txBox="1"/>
          <p:nvPr/>
        </p:nvSpPr>
        <p:spPr>
          <a:xfrm>
            <a:off x="6130798" y="986712"/>
            <a:ext cx="6854066" cy="39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17299"/>
              </a:lnSpc>
              <a:defRPr sz="2400" spc="66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dirty="0"/>
          </a:p>
        </p:txBody>
      </p:sp>
      <p:sp>
        <p:nvSpPr>
          <p:cNvPr id="359" name="object 28"/>
          <p:cNvSpPr txBox="1"/>
          <p:nvPr/>
        </p:nvSpPr>
        <p:spPr>
          <a:xfrm>
            <a:off x="6456009" y="9682378"/>
            <a:ext cx="2776483" cy="10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DAGMAR HEGEROVÁ</a:t>
            </a:r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Projektové oddělení</a:t>
            </a:r>
            <a:endParaRPr spc="-10" dirty="0"/>
          </a:p>
        </p:txBody>
      </p:sp>
      <p:sp>
        <p:nvSpPr>
          <p:cNvPr id="360" name="object 28"/>
          <p:cNvSpPr txBox="1"/>
          <p:nvPr/>
        </p:nvSpPr>
        <p:spPr>
          <a:xfrm>
            <a:off x="8875479" y="5302341"/>
            <a:ext cx="2378967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ZBYNĚK HEGER</a:t>
            </a:r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Výzkumná skupina molekulární biologie</a:t>
            </a:r>
            <a:br>
              <a:rPr lang="cs-CZ" dirty="0"/>
            </a:br>
            <a:r>
              <a:rPr lang="cs-CZ" dirty="0"/>
              <a:t> a </a:t>
            </a:r>
            <a:r>
              <a:rPr lang="cs-CZ" dirty="0" err="1"/>
              <a:t>nanomedicíny</a:t>
            </a:r>
            <a:endParaRPr spc="-10" dirty="0"/>
          </a:p>
        </p:txBody>
      </p:sp>
      <p:sp>
        <p:nvSpPr>
          <p:cNvPr id="361" name="object 28"/>
          <p:cNvSpPr txBox="1"/>
          <p:nvPr/>
        </p:nvSpPr>
        <p:spPr>
          <a:xfrm>
            <a:off x="12652933" y="5302341"/>
            <a:ext cx="2378968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DALIBOR HÚSKA</a:t>
            </a:r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Výzkumná skupina </a:t>
            </a:r>
            <a:r>
              <a:rPr lang="cs-CZ" dirty="0" err="1"/>
              <a:t>nanobiotechnologií</a:t>
            </a:r>
            <a:r>
              <a:rPr lang="cs-CZ" dirty="0"/>
              <a:t> rostlin a </a:t>
            </a:r>
            <a:r>
              <a:rPr lang="cs-CZ" dirty="0" err="1"/>
              <a:t>mikrořas</a:t>
            </a:r>
            <a:endParaRPr spc="-10" dirty="0"/>
          </a:p>
        </p:txBody>
      </p:sp>
      <p:sp>
        <p:nvSpPr>
          <p:cNvPr id="362" name="object 28"/>
          <p:cNvSpPr txBox="1"/>
          <p:nvPr/>
        </p:nvSpPr>
        <p:spPr>
          <a:xfrm>
            <a:off x="15734342" y="5274982"/>
            <a:ext cx="3591659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MARKÉTA VACULOVIČOVÁ</a:t>
            </a:r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Výzkumná skupina instrumentální analýzy a </a:t>
            </a:r>
            <a:r>
              <a:rPr lang="cs-CZ" dirty="0" err="1"/>
              <a:t>bioanalýzy</a:t>
            </a:r>
            <a:endParaRPr spc="-10" dirty="0"/>
          </a:p>
        </p:txBody>
      </p:sp>
      <p:sp>
        <p:nvSpPr>
          <p:cNvPr id="363" name="object 28"/>
          <p:cNvSpPr txBox="1"/>
          <p:nvPr/>
        </p:nvSpPr>
        <p:spPr>
          <a:xfrm>
            <a:off x="5014827" y="5321032"/>
            <a:ext cx="2538017" cy="11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LUKÁŠ RICHTERA</a:t>
            </a:r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Výzkumná skupina syntézy a chemické analýzy</a:t>
            </a:r>
            <a:endParaRPr spc="-10" dirty="0"/>
          </a:p>
        </p:txBody>
      </p:sp>
      <p:sp>
        <p:nvSpPr>
          <p:cNvPr id="364" name="object 28"/>
          <p:cNvSpPr txBox="1"/>
          <p:nvPr/>
        </p:nvSpPr>
        <p:spPr>
          <a:xfrm>
            <a:off x="14082948" y="9682378"/>
            <a:ext cx="277648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DAVID HYNEK</a:t>
            </a:r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Provozní oddělení</a:t>
            </a:r>
            <a:endParaRPr spc="-10" dirty="0"/>
          </a:p>
        </p:txBody>
      </p:sp>
      <p:sp>
        <p:nvSpPr>
          <p:cNvPr id="366" name="object 28"/>
          <p:cNvSpPr txBox="1"/>
          <p:nvPr/>
        </p:nvSpPr>
        <p:spPr>
          <a:xfrm>
            <a:off x="9977549" y="9620822"/>
            <a:ext cx="3591659" cy="10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dirty="0"/>
              <a:t>STANISLAVA VOBĚRKOVÁ</a:t>
            </a:r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/>
              <a:t>Pedagogické oddělení</a:t>
            </a:r>
            <a:endParaRPr spc="-10" dirty="0"/>
          </a:p>
        </p:txBody>
      </p:sp>
      <p:sp>
        <p:nvSpPr>
          <p:cNvPr id="368" name="object 6"/>
          <p:cNvSpPr txBox="1"/>
          <p:nvPr/>
        </p:nvSpPr>
        <p:spPr>
          <a:xfrm>
            <a:off x="1449258" y="863116"/>
            <a:ext cx="4937412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t>NÁŠ TÝM</a:t>
            </a: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43088F94-40C4-8937-6C10-5ECBDA51AC11}"/>
              </a:ext>
            </a:extLst>
          </p:cNvPr>
          <p:cNvSpPr/>
          <p:nvPr/>
        </p:nvSpPr>
        <p:spPr>
          <a:xfrm>
            <a:off x="2751887" y="6862843"/>
            <a:ext cx="2746163" cy="267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8">
            <a:extLst>
              <a:ext uri="{FF2B5EF4-FFF2-40B4-BE49-F238E27FC236}">
                <a16:creationId xmlns:a16="http://schemas.microsoft.com/office/drawing/2014/main" id="{9AC94FDC-FC4C-ECCD-9D2B-BA8980DE0FD7}"/>
              </a:ext>
            </a:extLst>
          </p:cNvPr>
          <p:cNvSpPr txBox="1"/>
          <p:nvPr/>
        </p:nvSpPr>
        <p:spPr>
          <a:xfrm>
            <a:off x="2666207" y="9682378"/>
            <a:ext cx="2776483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2400">
                <a:solidFill>
                  <a:schemeClr val="accent4">
                    <a:hueOff val="-5652122"/>
                    <a:satOff val="48076"/>
                    <a:lumOff val="-10588"/>
                  </a:schemeClr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lang="cs-CZ" dirty="0"/>
              <a:t>ONDŘEJ ZÍTKA</a:t>
            </a:r>
            <a:endParaRPr dirty="0"/>
          </a:p>
          <a:p>
            <a:pPr algn="ctr">
              <a:spcBef>
                <a:spcPts val="200"/>
              </a:spcBef>
              <a:defRPr sz="1600" spc="2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pc="-10" dirty="0"/>
              <a:t>Výzkumná skupina biomarkerů a </a:t>
            </a:r>
            <a:r>
              <a:rPr lang="cs-CZ" spc="-10" dirty="0" err="1"/>
              <a:t>biosenzorů</a:t>
            </a:r>
            <a:endParaRPr spc="-10" dirty="0"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8ADB6CEB-FCB0-7D3F-F5A9-617ECC2066B0}"/>
              </a:ext>
            </a:extLst>
          </p:cNvPr>
          <p:cNvSpPr txBox="1"/>
          <p:nvPr/>
        </p:nvSpPr>
        <p:spPr>
          <a:xfrm>
            <a:off x="5941624" y="1063683"/>
            <a:ext cx="10079310" cy="1324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>
              <a:lnSpc>
                <a:spcPct val="117299"/>
              </a:lnSpc>
              <a:defRPr sz="2800" spc="3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4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  <a:t>Tito lidé stojí za tím, že je náš Ústav takový jaký je. </a:t>
            </a:r>
          </a:p>
          <a:p>
            <a:pPr marR="5080" indent="12700">
              <a:lnSpc>
                <a:spcPct val="117299"/>
              </a:lnSpc>
              <a:defRPr sz="2800" spc="3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400" i="0" dirty="0">
                <a:solidFill>
                  <a:srgbClr val="000000"/>
                </a:solidFill>
                <a:effectLst/>
                <a:latin typeface="Roboto Slab Regular" pitchFamily="2" charset="0"/>
                <a:ea typeface="Roboto Slab Regular" pitchFamily="2" charset="0"/>
              </a:rPr>
              <a:t>,,Sdílíme stejné vize a společné myšlenky nás vedou kupředu."</a:t>
            </a:r>
          </a:p>
          <a:p>
            <a:pPr marR="5080" indent="12700" algn="r">
              <a:lnSpc>
                <a:spcPct val="117299"/>
              </a:lnSpc>
              <a:defRPr sz="2800" spc="35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dirty="0">
                <a:latin typeface="Roboto Slab Regular" pitchFamily="2" charset="0"/>
                <a:ea typeface="Roboto Slab Regular" pitchFamily="2" charset="0"/>
              </a:rPr>
              <a:t>. </a:t>
            </a: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4" grpId="0" animBg="1"/>
      <p:bldP spid="355" grpId="0" animBg="1"/>
      <p:bldP spid="357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6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ject 6"/>
          <p:cNvSpPr txBox="1"/>
          <p:nvPr/>
        </p:nvSpPr>
        <p:spPr>
          <a:xfrm>
            <a:off x="1255417" y="899325"/>
            <a:ext cx="11948663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JAK TO U NÁS VYPADÁ</a:t>
            </a:r>
          </a:p>
        </p:txBody>
      </p:sp>
      <p:sp>
        <p:nvSpPr>
          <p:cNvPr id="125" name="object 4"/>
          <p:cNvSpPr/>
          <p:nvPr/>
        </p:nvSpPr>
        <p:spPr>
          <a:xfrm>
            <a:off x="888338" y="2430636"/>
            <a:ext cx="3326743" cy="3326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object 4"/>
          <p:cNvSpPr/>
          <p:nvPr/>
        </p:nvSpPr>
        <p:spPr>
          <a:xfrm>
            <a:off x="8346781" y="2455332"/>
            <a:ext cx="3326744" cy="3326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1" name="object 4"/>
          <p:cNvSpPr/>
          <p:nvPr/>
        </p:nvSpPr>
        <p:spPr>
          <a:xfrm>
            <a:off x="12072202" y="2443556"/>
            <a:ext cx="3326743" cy="3326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Kruh">
            <a:extLst>
              <a:ext uri="{FF2B5EF4-FFF2-40B4-BE49-F238E27FC236}">
                <a16:creationId xmlns:a16="http://schemas.microsoft.com/office/drawing/2014/main" id="{2E55F9F8-3DB5-E945-AE9B-156420F0EF32}"/>
              </a:ext>
            </a:extLst>
          </p:cNvPr>
          <p:cNvSpPr>
            <a:spLocks/>
          </p:cNvSpPr>
          <p:nvPr/>
        </p:nvSpPr>
        <p:spPr>
          <a:xfrm>
            <a:off x="4612717" y="2455332"/>
            <a:ext cx="3326400" cy="332640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0" name="object 21">
            <a:extLst>
              <a:ext uri="{FF2B5EF4-FFF2-40B4-BE49-F238E27FC236}">
                <a16:creationId xmlns:a16="http://schemas.microsoft.com/office/drawing/2014/main" id="{983EEEEF-01AB-1648-8D45-7DB8C913F6EC}"/>
              </a:ext>
            </a:extLst>
          </p:cNvPr>
          <p:cNvSpPr txBox="1"/>
          <p:nvPr/>
        </p:nvSpPr>
        <p:spPr>
          <a:xfrm>
            <a:off x="427299" y="6038673"/>
            <a:ext cx="3657153" cy="13276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Výzkumná skupina </a:t>
            </a: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molekulární biologie </a:t>
            </a: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a </a:t>
            </a:r>
            <a:r>
              <a:rPr lang="cs-CZ" sz="2000" b="1" dirty="0" err="1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nanomedicíny</a:t>
            </a: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483F2F90-5891-1941-83D3-4645EFA07535}"/>
              </a:ext>
            </a:extLst>
          </p:cNvPr>
          <p:cNvSpPr txBox="1"/>
          <p:nvPr/>
        </p:nvSpPr>
        <p:spPr>
          <a:xfrm>
            <a:off x="4020851" y="6034258"/>
            <a:ext cx="3918266" cy="13276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Výzkumná skupina </a:t>
            </a: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instrumentální</a:t>
            </a: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analýzy a </a:t>
            </a:r>
            <a:r>
              <a:rPr lang="cs-CZ" sz="2000" b="1" dirty="0" err="1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bioanalýzy</a:t>
            </a:r>
            <a:endParaRPr lang="cs-CZ" sz="2000" b="1" dirty="0">
              <a:latin typeface="Roboto Slab" pitchFamily="2" charset="0"/>
              <a:ea typeface="Roboto Slab" pitchFamily="2" charset="0"/>
              <a:cs typeface="Roboto" panose="02000000000000000000" pitchFamily="2" charset="0"/>
            </a:endParaRPr>
          </a:p>
        </p:txBody>
      </p:sp>
      <p:sp>
        <p:nvSpPr>
          <p:cNvPr id="12" name="object 21">
            <a:extLst>
              <a:ext uri="{FF2B5EF4-FFF2-40B4-BE49-F238E27FC236}">
                <a16:creationId xmlns:a16="http://schemas.microsoft.com/office/drawing/2014/main" id="{1E0A361F-8EF2-4F48-994A-2EFA15F0639F}"/>
              </a:ext>
            </a:extLst>
          </p:cNvPr>
          <p:cNvSpPr txBox="1"/>
          <p:nvPr/>
        </p:nvSpPr>
        <p:spPr>
          <a:xfrm>
            <a:off x="7908105" y="6154161"/>
            <a:ext cx="3918266" cy="9891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Výzkumná skupina </a:t>
            </a: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biomarkerů</a:t>
            </a:r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34B4441A-C499-A348-8E1D-962BC145C0EF}"/>
              </a:ext>
            </a:extLst>
          </p:cNvPr>
          <p:cNvSpPr txBox="1"/>
          <p:nvPr/>
        </p:nvSpPr>
        <p:spPr>
          <a:xfrm>
            <a:off x="11544280" y="6064862"/>
            <a:ext cx="3918266" cy="13276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Výzkumná skupina </a:t>
            </a: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 err="1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NanoBiotechnologií</a:t>
            </a:r>
            <a:endParaRPr lang="cs-CZ" sz="2000" b="1" dirty="0">
              <a:latin typeface="Roboto Slab" pitchFamily="2" charset="0"/>
              <a:ea typeface="Roboto Slab" pitchFamily="2" charset="0"/>
              <a:cs typeface="Roboto" panose="02000000000000000000" pitchFamily="2" charset="0"/>
            </a:endParaRP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rostlin a </a:t>
            </a:r>
            <a:r>
              <a:rPr lang="cs-CZ" sz="2000" b="1" dirty="0" err="1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mikrořas</a:t>
            </a:r>
            <a:endParaRPr lang="cs-CZ" sz="2000" b="1" dirty="0">
              <a:latin typeface="Roboto Slab" pitchFamily="2" charset="0"/>
              <a:ea typeface="Roboto Slab" pitchFamily="2" charset="0"/>
              <a:cs typeface="Roboto" panose="02000000000000000000" pitchFamily="2" charset="0"/>
            </a:endParaRP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0D5330C2-5925-914E-9766-6F674639BE52}"/>
              </a:ext>
            </a:extLst>
          </p:cNvPr>
          <p:cNvSpPr txBox="1"/>
          <p:nvPr/>
        </p:nvSpPr>
        <p:spPr>
          <a:xfrm>
            <a:off x="15398945" y="6063263"/>
            <a:ext cx="3918266" cy="13276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Výzkumná skupina </a:t>
            </a: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syntézy a chemické             </a:t>
            </a:r>
          </a:p>
          <a:p>
            <a:pPr marL="203200" marR="203200" indent="406400" algn="ctr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2000" b="1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rPr>
              <a:t>analýzy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AF860BDF-59FC-3F41-B6FB-069843A82FDF}"/>
              </a:ext>
            </a:extLst>
          </p:cNvPr>
          <p:cNvSpPr txBox="1"/>
          <p:nvPr/>
        </p:nvSpPr>
        <p:spPr>
          <a:xfrm>
            <a:off x="758815" y="7472510"/>
            <a:ext cx="3326743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molekulární biologie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nádorové biologie </a:t>
            </a:r>
            <a:br>
              <a:rPr lang="cs-CZ" sz="1600" dirty="0"/>
            </a:br>
            <a:r>
              <a:rPr lang="cs-CZ" sz="1600" dirty="0"/>
              <a:t>a imunologie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</a:t>
            </a:r>
            <a:r>
              <a:rPr lang="cs-CZ" sz="1600" dirty="0" err="1"/>
              <a:t>nanomedicíny</a:t>
            </a:r>
            <a:endParaRPr lang="cs-CZ" sz="1600" dirty="0"/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mikrobiologie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environmentální chemie a enzymologie</a:t>
            </a:r>
            <a:endParaRPr sz="1600" dirty="0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8212ADF3-DCC8-3A47-9FED-322166D396E3}"/>
              </a:ext>
            </a:extLst>
          </p:cNvPr>
          <p:cNvSpPr txBox="1"/>
          <p:nvPr/>
        </p:nvSpPr>
        <p:spPr>
          <a:xfrm>
            <a:off x="4554468" y="7481832"/>
            <a:ext cx="3326743" cy="186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</a:t>
            </a:r>
            <a:r>
              <a:rPr lang="cs-CZ" sz="1600" dirty="0" err="1"/>
              <a:t>bioanalýzy</a:t>
            </a:r>
            <a:r>
              <a:rPr lang="cs-CZ" sz="1600" dirty="0"/>
              <a:t> </a:t>
            </a:r>
            <a:br>
              <a:rPr lang="cs-CZ" sz="1600" dirty="0"/>
            </a:br>
            <a:r>
              <a:rPr lang="cs-CZ" sz="1600" dirty="0"/>
              <a:t>a zobrazování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prvkové </a:t>
            </a:r>
            <a:br>
              <a:rPr lang="cs-CZ" sz="1600" dirty="0"/>
            </a:br>
            <a:r>
              <a:rPr lang="cs-CZ" sz="1600" dirty="0"/>
              <a:t>a </a:t>
            </a:r>
            <a:r>
              <a:rPr lang="cs-CZ" sz="1600" dirty="0" err="1"/>
              <a:t>speciační</a:t>
            </a:r>
            <a:r>
              <a:rPr lang="cs-CZ" sz="1600" dirty="0"/>
              <a:t> analýzy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analýzy</a:t>
            </a:r>
            <a:br>
              <a:rPr lang="cs-CZ" sz="1600" dirty="0"/>
            </a:br>
            <a:r>
              <a:rPr lang="cs-CZ" sz="1600" dirty="0"/>
              <a:t>přírodních látek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58EB83F9-28E6-C24D-A2D1-578CB8D9AAA6}"/>
              </a:ext>
            </a:extLst>
          </p:cNvPr>
          <p:cNvSpPr txBox="1"/>
          <p:nvPr/>
        </p:nvSpPr>
        <p:spPr>
          <a:xfrm>
            <a:off x="8408322" y="7481832"/>
            <a:ext cx="3326743" cy="2300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hmotnostní spektrometrie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senzorových </a:t>
            </a:r>
            <a:br>
              <a:rPr lang="cs-CZ" sz="1600" dirty="0"/>
            </a:br>
            <a:r>
              <a:rPr lang="cs-CZ" sz="1600" dirty="0"/>
              <a:t>technik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prototypů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zakázkových</a:t>
            </a:r>
            <a:br>
              <a:rPr lang="cs-CZ" sz="1600" dirty="0"/>
            </a:br>
            <a:r>
              <a:rPr lang="cs-CZ" sz="1600" dirty="0"/>
              <a:t>analýz</a:t>
            </a: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BFF28733-B822-984B-B7F1-50CCC73D80CD}"/>
              </a:ext>
            </a:extLst>
          </p:cNvPr>
          <p:cNvSpPr txBox="1"/>
          <p:nvPr/>
        </p:nvSpPr>
        <p:spPr>
          <a:xfrm>
            <a:off x="12072202" y="7472510"/>
            <a:ext cx="3326743" cy="2054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</a:t>
            </a:r>
            <a:r>
              <a:rPr lang="cs-CZ" sz="1600" dirty="0" err="1"/>
              <a:t>mikrořas</a:t>
            </a:r>
            <a:endParaRPr lang="cs-CZ" sz="1600" dirty="0"/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rostlin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</a:t>
            </a:r>
            <a:r>
              <a:rPr lang="cs-CZ" sz="1600" dirty="0" err="1"/>
              <a:t>Space</a:t>
            </a:r>
            <a:r>
              <a:rPr lang="cs-CZ" sz="1600" dirty="0"/>
              <a:t> </a:t>
            </a:r>
            <a:r>
              <a:rPr lang="cs-CZ" sz="1600" dirty="0" err="1"/>
              <a:t>Agri</a:t>
            </a:r>
            <a:r>
              <a:rPr lang="cs-CZ" sz="1600" dirty="0"/>
              <a:t> Technologies</a:t>
            </a:r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inženýrství </a:t>
            </a:r>
            <a:br>
              <a:rPr lang="cs-CZ" sz="1600" dirty="0"/>
            </a:br>
            <a:r>
              <a:rPr lang="cs-CZ" sz="1600" dirty="0" err="1"/>
              <a:t>biopeptidů</a:t>
            </a:r>
            <a:endParaRPr lang="cs-CZ" sz="1600" dirty="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4E437CC3-8D25-B845-A20B-CF22CA770B1E}"/>
              </a:ext>
            </a:extLst>
          </p:cNvPr>
          <p:cNvSpPr txBox="1"/>
          <p:nvPr/>
        </p:nvSpPr>
        <p:spPr>
          <a:xfrm>
            <a:off x="15950253" y="7505327"/>
            <a:ext cx="3326743" cy="117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syntézy </a:t>
            </a:r>
            <a:br>
              <a:rPr lang="cs-CZ" sz="1600" dirty="0"/>
            </a:br>
            <a:r>
              <a:rPr lang="cs-CZ" sz="1600" dirty="0"/>
              <a:t>a charakterizace </a:t>
            </a:r>
            <a:br>
              <a:rPr lang="cs-CZ" sz="1600" dirty="0"/>
            </a:br>
            <a:r>
              <a:rPr lang="cs-CZ" sz="1600" dirty="0" err="1"/>
              <a:t>nanomateriálů</a:t>
            </a:r>
            <a:endParaRPr lang="cs-CZ" sz="1600" dirty="0"/>
          </a:p>
          <a:p>
            <a:pPr algn="ctr"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lang="cs-CZ" sz="1600" dirty="0"/>
              <a:t>Laboratoř elektrochemie</a:t>
            </a:r>
          </a:p>
        </p:txBody>
      </p:sp>
      <p:pic>
        <p:nvPicPr>
          <p:cNvPr id="20" name="DSC_2976web.jpg">
            <a:extLst>
              <a:ext uri="{FF2B5EF4-FFF2-40B4-BE49-F238E27FC236}">
                <a16:creationId xmlns:a16="http://schemas.microsoft.com/office/drawing/2014/main" id="{6126893A-2E11-4421-345C-47F9CF982E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595"/>
          <a:stretch/>
        </p:blipFill>
        <p:spPr>
          <a:xfrm>
            <a:off x="15617699" y="2384287"/>
            <a:ext cx="3481153" cy="3481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40" y="0"/>
                </a:moveTo>
                <a:cubicBezTo>
                  <a:pt x="7322" y="0"/>
                  <a:pt x="4803" y="1055"/>
                  <a:pt x="2882" y="3163"/>
                </a:cubicBezTo>
                <a:cubicBezTo>
                  <a:pt x="-961" y="7381"/>
                  <a:pt x="-961" y="14219"/>
                  <a:pt x="2882" y="18437"/>
                </a:cubicBezTo>
                <a:cubicBezTo>
                  <a:pt x="4803" y="20545"/>
                  <a:pt x="7322" y="21600"/>
                  <a:pt x="9840" y="21600"/>
                </a:cubicBezTo>
                <a:cubicBezTo>
                  <a:pt x="12358" y="21600"/>
                  <a:pt x="14875" y="20545"/>
                  <a:pt x="16796" y="18437"/>
                </a:cubicBezTo>
                <a:cubicBezTo>
                  <a:pt x="20639" y="14219"/>
                  <a:pt x="20639" y="7381"/>
                  <a:pt x="16796" y="3163"/>
                </a:cubicBezTo>
                <a:cubicBezTo>
                  <a:pt x="14875" y="1055"/>
                  <a:pt x="12358" y="0"/>
                  <a:pt x="9840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9" grpId="0" animBg="1"/>
      <p:bldP spid="1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Kruh"/>
          <p:cNvSpPr/>
          <p:nvPr/>
        </p:nvSpPr>
        <p:spPr>
          <a:xfrm>
            <a:off x="-1392626" y="-1981200"/>
            <a:ext cx="10516093" cy="10467893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39" name="object 21"/>
          <p:cNvSpPr txBox="1"/>
          <p:nvPr/>
        </p:nvSpPr>
        <p:spPr>
          <a:xfrm>
            <a:off x="106680" y="9082243"/>
            <a:ext cx="6170731" cy="12446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dirty="0" err="1"/>
              <a:t>Vedoucí</a:t>
            </a:r>
            <a:r>
              <a:rPr dirty="0"/>
              <a:t> </a:t>
            </a:r>
            <a:r>
              <a:rPr dirty="0" err="1"/>
              <a:t>výzkumné</a:t>
            </a:r>
            <a:r>
              <a:rPr dirty="0"/>
              <a:t> </a:t>
            </a:r>
            <a:r>
              <a:rPr dirty="0" err="1"/>
              <a:t>skupiny</a:t>
            </a:r>
            <a:endParaRPr dirty="0"/>
          </a:p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dirty="0"/>
              <a:t>doc. Mgr. </a:t>
            </a:r>
            <a:r>
              <a:rPr dirty="0" err="1"/>
              <a:t>Zbyněk</a:t>
            </a:r>
            <a:r>
              <a:rPr dirty="0"/>
              <a:t> </a:t>
            </a:r>
            <a:r>
              <a:rPr dirty="0" err="1"/>
              <a:t>Heger</a:t>
            </a:r>
            <a:r>
              <a:rPr dirty="0"/>
              <a:t>, Ph.D.</a:t>
            </a:r>
          </a:p>
        </p:txBody>
      </p:sp>
      <p:sp>
        <p:nvSpPr>
          <p:cNvPr id="144" name="Kruh"/>
          <p:cNvSpPr/>
          <p:nvPr/>
        </p:nvSpPr>
        <p:spPr>
          <a:xfrm>
            <a:off x="5793127" y="6475743"/>
            <a:ext cx="3945701" cy="3945700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FFFFF"/>
            </a:solidFill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43" name="object 6"/>
          <p:cNvSpPr txBox="1"/>
          <p:nvPr/>
        </p:nvSpPr>
        <p:spPr>
          <a:xfrm>
            <a:off x="8738258" y="1011096"/>
            <a:ext cx="10399642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spcBef>
                <a:spcPts val="100"/>
              </a:spcBef>
              <a:defRPr sz="4400" spc="27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VÝZKUMNÁ SKUPINA MOLEKULÁRNÍ BIOLOGIE A NANOMEDICÍNY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4078EA9-35AD-6131-FA95-D5207A6A09A0}"/>
              </a:ext>
            </a:extLst>
          </p:cNvPr>
          <p:cNvGrpSpPr/>
          <p:nvPr/>
        </p:nvGrpSpPr>
        <p:grpSpPr>
          <a:xfrm>
            <a:off x="10499056" y="2890153"/>
            <a:ext cx="8535923" cy="7652959"/>
            <a:chOff x="10499056" y="2890153"/>
            <a:chExt cx="8535923" cy="7652959"/>
          </a:xfrm>
        </p:grpSpPr>
        <p:sp>
          <p:nvSpPr>
            <p:cNvPr id="145" name="object 5"/>
            <p:cNvSpPr txBox="1"/>
            <p:nvPr/>
          </p:nvSpPr>
          <p:spPr>
            <a:xfrm>
              <a:off x="10555488" y="2890153"/>
              <a:ext cx="7368445" cy="4770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10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r>
                <a:rPr b="1" dirty="0" err="1"/>
                <a:t>Hlavní</a:t>
              </a:r>
              <a:r>
                <a:rPr b="1" dirty="0"/>
                <a:t> </a:t>
              </a:r>
              <a:r>
                <a:rPr b="1" dirty="0" err="1"/>
                <a:t>výzkumné</a:t>
              </a:r>
              <a:r>
                <a:rPr b="1" dirty="0"/>
                <a:t> </a:t>
              </a:r>
              <a:r>
                <a:rPr b="1" dirty="0" err="1"/>
                <a:t>směry</a:t>
              </a:r>
              <a:endParaRPr b="1" dirty="0"/>
            </a:p>
          </p:txBody>
        </p: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C389988-D863-E671-E85B-0907CEC8BA15}"/>
                </a:ext>
              </a:extLst>
            </p:cNvPr>
            <p:cNvGrpSpPr/>
            <p:nvPr/>
          </p:nvGrpSpPr>
          <p:grpSpPr>
            <a:xfrm>
              <a:off x="10499056" y="3722342"/>
              <a:ext cx="8535923" cy="6820770"/>
              <a:chOff x="10499056" y="3722342"/>
              <a:chExt cx="8535923" cy="6820770"/>
            </a:xfrm>
          </p:grpSpPr>
          <p:sp>
            <p:nvSpPr>
              <p:cNvPr id="138" name="object 5"/>
              <p:cNvSpPr txBox="1"/>
              <p:nvPr/>
            </p:nvSpPr>
            <p:spPr>
              <a:xfrm>
                <a:off x="11691933" y="3722342"/>
                <a:ext cx="7317645" cy="14859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dirty="0" err="1"/>
                  <a:t>Objasnění</a:t>
                </a:r>
                <a:r>
                  <a:rPr dirty="0"/>
                  <a:t> </a:t>
                </a:r>
                <a:r>
                  <a:rPr dirty="0" err="1"/>
                  <a:t>molekulárních</a:t>
                </a:r>
                <a:r>
                  <a:rPr dirty="0"/>
                  <a:t> </a:t>
                </a:r>
                <a:r>
                  <a:rPr dirty="0" err="1"/>
                  <a:t>mechanismů</a:t>
                </a:r>
                <a:r>
                  <a:rPr dirty="0"/>
                  <a:t> </a:t>
                </a:r>
                <a:r>
                  <a:rPr dirty="0" err="1"/>
                  <a:t>odpovědných</a:t>
                </a:r>
                <a:r>
                  <a:rPr dirty="0"/>
                  <a:t> za </a:t>
                </a:r>
                <a:r>
                  <a:rPr dirty="0" err="1"/>
                  <a:t>chemorezistenci</a:t>
                </a:r>
                <a:r>
                  <a:rPr dirty="0"/>
                  <a:t> </a:t>
                </a:r>
                <a:r>
                  <a:rPr dirty="0" err="1"/>
                  <a:t>rakoviny</a:t>
                </a:r>
                <a:endParaRPr dirty="0"/>
              </a:p>
            </p:txBody>
          </p:sp>
          <p:sp>
            <p:nvSpPr>
              <p:cNvPr id="140" name="object 5"/>
              <p:cNvSpPr txBox="1"/>
              <p:nvPr/>
            </p:nvSpPr>
            <p:spPr>
              <a:xfrm>
                <a:off x="11666534" y="8146296"/>
                <a:ext cx="7368445" cy="23968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dirty="0" err="1"/>
                  <a:t>Vývoj</a:t>
                </a:r>
                <a:r>
                  <a:rPr dirty="0"/>
                  <a:t> </a:t>
                </a:r>
                <a:r>
                  <a:rPr dirty="0" err="1"/>
                  <a:t>vysoce</a:t>
                </a:r>
                <a:r>
                  <a:rPr dirty="0"/>
                  <a:t> </a:t>
                </a:r>
                <a:r>
                  <a:rPr dirty="0" err="1"/>
                  <a:t>kvalitních</a:t>
                </a:r>
                <a:r>
                  <a:rPr dirty="0"/>
                  <a:t> </a:t>
                </a:r>
                <a:r>
                  <a:rPr dirty="0" err="1"/>
                  <a:t>molekulárních</a:t>
                </a:r>
                <a:r>
                  <a:rPr dirty="0"/>
                  <a:t> </a:t>
                </a:r>
                <a:r>
                  <a:rPr dirty="0" err="1"/>
                  <a:t>modelů</a:t>
                </a:r>
                <a:r>
                  <a:rPr dirty="0"/>
                  <a:t>, </a:t>
                </a:r>
                <a:r>
                  <a:rPr dirty="0" err="1"/>
                  <a:t>návrh</a:t>
                </a:r>
                <a:r>
                  <a:rPr dirty="0"/>
                  <a:t> </a:t>
                </a:r>
                <a:r>
                  <a:rPr dirty="0" err="1"/>
                  <a:t>nových</a:t>
                </a:r>
                <a:r>
                  <a:rPr dirty="0"/>
                  <a:t> </a:t>
                </a:r>
                <a:r>
                  <a:rPr dirty="0" err="1"/>
                  <a:t>zaměřovacích</a:t>
                </a:r>
                <a:r>
                  <a:rPr dirty="0"/>
                  <a:t> </a:t>
                </a:r>
                <a:r>
                  <a:rPr dirty="0" err="1"/>
                  <a:t>ligandů</a:t>
                </a:r>
                <a:r>
                  <a:rPr dirty="0"/>
                  <a:t> pro </a:t>
                </a:r>
                <a:r>
                  <a:rPr dirty="0" err="1"/>
                  <a:t>aktivní</a:t>
                </a:r>
                <a:r>
                  <a:rPr dirty="0"/>
                  <a:t> </a:t>
                </a:r>
                <a:r>
                  <a:rPr dirty="0" err="1"/>
                  <a:t>cílení</a:t>
                </a:r>
                <a:r>
                  <a:rPr dirty="0"/>
                  <a:t> </a:t>
                </a:r>
                <a:r>
                  <a:rPr dirty="0" err="1"/>
                  <a:t>rakovinných</a:t>
                </a:r>
                <a:r>
                  <a:rPr dirty="0"/>
                  <a:t> </a:t>
                </a:r>
                <a:r>
                  <a:rPr dirty="0" err="1"/>
                  <a:t>buněk</a:t>
                </a:r>
                <a:endParaRPr dirty="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1" name="object 5"/>
              <p:cNvSpPr txBox="1"/>
              <p:nvPr/>
            </p:nvSpPr>
            <p:spPr>
              <a:xfrm>
                <a:off x="11666534" y="5242568"/>
                <a:ext cx="7368445" cy="9906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rPr dirty="0" err="1"/>
                  <a:t>Nanomateriály</a:t>
                </a:r>
                <a:r>
                  <a:rPr dirty="0"/>
                  <a:t> </a:t>
                </a:r>
                <a:r>
                  <a:rPr dirty="0" err="1"/>
                  <a:t>jako</a:t>
                </a:r>
                <a:r>
                  <a:rPr dirty="0"/>
                  <a:t> </a:t>
                </a:r>
                <a:r>
                  <a:rPr dirty="0" err="1"/>
                  <a:t>nástroj</a:t>
                </a:r>
                <a:r>
                  <a:rPr dirty="0"/>
                  <a:t> pro </a:t>
                </a:r>
                <a:r>
                  <a:rPr dirty="0" err="1"/>
                  <a:t>cílený</a:t>
                </a:r>
                <a:r>
                  <a:rPr dirty="0"/>
                  <a:t> transport </a:t>
                </a:r>
                <a:r>
                  <a:rPr dirty="0" err="1"/>
                  <a:t>léčiv</a:t>
                </a:r>
                <a:endParaRPr dirty="0"/>
              </a:p>
            </p:txBody>
          </p:sp>
          <p:sp>
            <p:nvSpPr>
              <p:cNvPr id="142" name="object 5"/>
              <p:cNvSpPr txBox="1"/>
              <p:nvPr/>
            </p:nvSpPr>
            <p:spPr>
              <a:xfrm>
                <a:off x="11666534" y="6697113"/>
                <a:ext cx="7368445" cy="14062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indent="12700" defTabSz="12700">
                  <a:defRPr sz="3000">
                    <a:latin typeface="Roboto Slab Regular"/>
                    <a:ea typeface="Roboto Slab Regular"/>
                    <a:cs typeface="Roboto Slab Regular"/>
                    <a:sym typeface="Roboto Slab Regular"/>
                  </a:defRPr>
                </a:lvl1pPr>
              </a:lstStyle>
              <a:p>
                <a:r>
                  <a:t>Nanotoxikologie nových pokročilých nanomateriálů</a:t>
                </a: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grpSp>
            <p:nvGrpSpPr>
              <p:cNvPr id="2" name="Skupina 1">
                <a:extLst>
                  <a:ext uri="{FF2B5EF4-FFF2-40B4-BE49-F238E27FC236}">
                    <a16:creationId xmlns:a16="http://schemas.microsoft.com/office/drawing/2014/main" id="{013F2488-77F5-D145-BA63-CD929896ED4A}"/>
                  </a:ext>
                </a:extLst>
              </p:cNvPr>
              <p:cNvGrpSpPr/>
              <p:nvPr/>
            </p:nvGrpSpPr>
            <p:grpSpPr>
              <a:xfrm>
                <a:off x="10499056" y="3742533"/>
                <a:ext cx="820033" cy="5125961"/>
                <a:chOff x="10499056" y="3742533"/>
                <a:chExt cx="820033" cy="5125961"/>
              </a:xfrm>
              <a:gradFill flip="none" rotWithShape="1">
                <a:gsLst>
                  <a:gs pos="50000">
                    <a:srgbClr val="A8D7CD"/>
                  </a:gs>
                  <a:gs pos="100000">
                    <a:srgbClr val="F0B858"/>
                  </a:gs>
                  <a:gs pos="100000">
                    <a:srgbClr val="F0B858"/>
                  </a:gs>
                </a:gsLst>
                <a:path path="circle">
                  <a:fillToRect l="50000" t="-80000" r="50000" b="180000"/>
                </a:path>
                <a:tileRect/>
              </a:gradFill>
            </p:grpSpPr>
            <p:sp>
              <p:nvSpPr>
                <p:cNvPr id="147" name="Kruh"/>
                <p:cNvSpPr/>
                <p:nvPr/>
              </p:nvSpPr>
              <p:spPr>
                <a:xfrm>
                  <a:off x="10525950" y="5196568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148" name="Kruh"/>
                <p:cNvSpPr/>
                <p:nvPr/>
              </p:nvSpPr>
              <p:spPr>
                <a:xfrm>
                  <a:off x="10499056" y="6663430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149" name="Kruh"/>
                <p:cNvSpPr/>
                <p:nvPr/>
              </p:nvSpPr>
              <p:spPr>
                <a:xfrm>
                  <a:off x="10499056" y="8104892"/>
                  <a:ext cx="763601" cy="763602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  <p:sp>
              <p:nvSpPr>
                <p:cNvPr id="15" name="Kruh">
                  <a:extLst>
                    <a:ext uri="{FF2B5EF4-FFF2-40B4-BE49-F238E27FC236}">
                      <a16:creationId xmlns:a16="http://schemas.microsoft.com/office/drawing/2014/main" id="{9BA5A3AB-53B7-DF40-8DED-501012FD47F5}"/>
                    </a:ext>
                  </a:extLst>
                </p:cNvPr>
                <p:cNvSpPr/>
                <p:nvPr/>
              </p:nvSpPr>
              <p:spPr>
                <a:xfrm>
                  <a:off x="10555488" y="3742533"/>
                  <a:ext cx="763601" cy="763601"/>
                </a:xfrm>
                <a:prstGeom prst="ellipse">
                  <a:avLst/>
                </a:prstGeom>
                <a:grpFill/>
                <a:ln w="12700">
                  <a:miter lim="400000"/>
                </a:ln>
              </p:spPr>
              <p:txBody>
                <a:bodyPr lIns="45719" rIns="45719" anchor="ctr"/>
                <a:lstStyle/>
                <a:p>
                  <a:endParaRPr/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bject 6"/>
          <p:cNvSpPr txBox="1"/>
          <p:nvPr/>
        </p:nvSpPr>
        <p:spPr>
          <a:xfrm>
            <a:off x="1100942" y="1055429"/>
            <a:ext cx="967628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21533998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NAŠE LABORATOŘE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1068CF0-81B3-57AC-3755-3024BB29C729}"/>
              </a:ext>
            </a:extLst>
          </p:cNvPr>
          <p:cNvGrpSpPr/>
          <p:nvPr/>
        </p:nvGrpSpPr>
        <p:grpSpPr>
          <a:xfrm>
            <a:off x="1133376" y="2543592"/>
            <a:ext cx="18970724" cy="4006429"/>
            <a:chOff x="1133376" y="2543592"/>
            <a:chExt cx="18970724" cy="4006429"/>
          </a:xfrm>
        </p:grpSpPr>
        <p:sp>
          <p:nvSpPr>
            <p:cNvPr id="151" name="object 2"/>
            <p:cNvSpPr/>
            <p:nvPr/>
          </p:nvSpPr>
          <p:spPr>
            <a:xfrm>
              <a:off x="9352903" y="3165776"/>
              <a:ext cx="10751197" cy="3033698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53" name="object 8"/>
            <p:cNvSpPr txBox="1"/>
            <p:nvPr/>
          </p:nvSpPr>
          <p:spPr>
            <a:xfrm>
              <a:off x="5044000" y="3333797"/>
              <a:ext cx="3588134" cy="22606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molekulární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biologie</a:t>
              </a:r>
              <a:endParaRPr dirty="0">
                <a:solidFill>
                  <a:srgbClr val="000000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Ing. et Ing. Petr </a:t>
              </a:r>
              <a:br>
                <a:rPr lang="cs-CZ" dirty="0"/>
              </a:br>
              <a:r>
                <a:rPr dirty="0" err="1"/>
                <a:t>Michálek</a:t>
              </a:r>
              <a:r>
                <a:rPr dirty="0"/>
                <a:t>, Ph.D.</a:t>
              </a:r>
            </a:p>
          </p:txBody>
        </p:sp>
        <p:sp>
          <p:nvSpPr>
            <p:cNvPr id="155" name="object 8"/>
            <p:cNvSpPr txBox="1"/>
            <p:nvPr/>
          </p:nvSpPr>
          <p:spPr>
            <a:xfrm>
              <a:off x="12080722" y="3388236"/>
              <a:ext cx="3588134" cy="26797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nádorové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biologie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a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imunologie</a:t>
              </a:r>
              <a:endParaRPr dirty="0">
                <a:solidFill>
                  <a:srgbClr val="000000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RNDr</a:t>
              </a:r>
              <a:r>
                <a:rPr dirty="0"/>
                <a:t>. </a:t>
              </a:r>
              <a:r>
                <a:rPr dirty="0" err="1"/>
                <a:t>Ladislav</a:t>
              </a:r>
              <a:br>
                <a:rPr dirty="0"/>
              </a:br>
              <a:r>
                <a:rPr dirty="0" err="1"/>
                <a:t>Sivák</a:t>
              </a:r>
              <a:r>
                <a:rPr dirty="0"/>
                <a:t>, Ph.D.</a:t>
              </a:r>
            </a:p>
          </p:txBody>
        </p:sp>
        <p:pic>
          <p:nvPicPr>
            <p:cNvPr id="159" name="MENDELU_bio-chemie_191016_191 19.10.51.jpg" descr="MENDELU_bio-chemie_191016_191 19.10.5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33376" y="2543592"/>
              <a:ext cx="3799183" cy="379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1" y="3163"/>
                  </a:cubicBezTo>
                  <a:cubicBezTo>
                    <a:pt x="-961" y="7381"/>
                    <a:pt x="-961" y="14219"/>
                    <a:pt x="2881" y="18437"/>
                  </a:cubicBezTo>
                  <a:cubicBezTo>
                    <a:pt x="4803" y="20545"/>
                    <a:pt x="7320" y="21600"/>
                    <a:pt x="9838" y="21600"/>
                  </a:cubicBezTo>
                  <a:cubicBezTo>
                    <a:pt x="12356" y="21600"/>
                    <a:pt x="14875" y="20545"/>
                    <a:pt x="16797" y="18437"/>
                  </a:cubicBezTo>
                  <a:cubicBezTo>
                    <a:pt x="20639" y="14219"/>
                    <a:pt x="20639" y="7381"/>
                    <a:pt x="16797" y="3163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pic>
          <p:nvPicPr>
            <p:cNvPr id="160" name="DSC_2308.jpeg" descr="DSC_2308.jpe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772500" y="2750905"/>
              <a:ext cx="3799183" cy="379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8" y="0"/>
                  </a:moveTo>
                  <a:cubicBezTo>
                    <a:pt x="7320" y="0"/>
                    <a:pt x="4803" y="1055"/>
                    <a:pt x="2881" y="3163"/>
                  </a:cubicBezTo>
                  <a:cubicBezTo>
                    <a:pt x="-961" y="7381"/>
                    <a:pt x="-961" y="14219"/>
                    <a:pt x="2881" y="18437"/>
                  </a:cubicBezTo>
                  <a:cubicBezTo>
                    <a:pt x="4803" y="20545"/>
                    <a:pt x="7320" y="21600"/>
                    <a:pt x="9838" y="21600"/>
                  </a:cubicBezTo>
                  <a:cubicBezTo>
                    <a:pt x="12356" y="21600"/>
                    <a:pt x="14875" y="20545"/>
                    <a:pt x="16797" y="18437"/>
                  </a:cubicBezTo>
                  <a:cubicBezTo>
                    <a:pt x="20639" y="14219"/>
                    <a:pt x="20639" y="7381"/>
                    <a:pt x="16797" y="3163"/>
                  </a:cubicBezTo>
                  <a:cubicBezTo>
                    <a:pt x="14875" y="1055"/>
                    <a:pt x="12356" y="0"/>
                    <a:pt x="9838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pic>
          <p:nvPicPr>
            <p:cNvPr id="162" name="DSC_2319-upravenoctverec.jpg" descr="DSC_2319-upravenoctverec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1397" y="2750905"/>
              <a:ext cx="3799116" cy="379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8035" y="0"/>
                    <a:pt x="5272" y="1055"/>
                    <a:pt x="3163" y="3163"/>
                  </a:cubicBezTo>
                  <a:cubicBezTo>
                    <a:pt x="1055" y="5272"/>
                    <a:pt x="0" y="8035"/>
                    <a:pt x="0" y="10799"/>
                  </a:cubicBezTo>
                  <a:cubicBezTo>
                    <a:pt x="0" y="13563"/>
                    <a:pt x="1055" y="16328"/>
                    <a:pt x="3163" y="18437"/>
                  </a:cubicBezTo>
                  <a:cubicBezTo>
                    <a:pt x="5272" y="20545"/>
                    <a:pt x="8035" y="21600"/>
                    <a:pt x="10799" y="21600"/>
                  </a:cubicBezTo>
                  <a:cubicBezTo>
                    <a:pt x="13563" y="21600"/>
                    <a:pt x="16328" y="20545"/>
                    <a:pt x="18437" y="18437"/>
                  </a:cubicBezTo>
                  <a:cubicBezTo>
                    <a:pt x="20545" y="16328"/>
                    <a:pt x="21600" y="13563"/>
                    <a:pt x="21600" y="10799"/>
                  </a:cubicBezTo>
                  <a:cubicBezTo>
                    <a:pt x="21600" y="8035"/>
                    <a:pt x="20545" y="5272"/>
                    <a:pt x="18437" y="3163"/>
                  </a:cubicBezTo>
                  <a:cubicBezTo>
                    <a:pt x="16328" y="1055"/>
                    <a:pt x="13563" y="0"/>
                    <a:pt x="10799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7D638E4-E499-48F4-812B-6E2039BD0D4D}"/>
              </a:ext>
            </a:extLst>
          </p:cNvPr>
          <p:cNvGrpSpPr/>
          <p:nvPr/>
        </p:nvGrpSpPr>
        <p:grpSpPr>
          <a:xfrm>
            <a:off x="0" y="6448338"/>
            <a:ext cx="15261301" cy="3799233"/>
            <a:chOff x="0" y="6448338"/>
            <a:chExt cx="15261301" cy="3799233"/>
          </a:xfrm>
        </p:grpSpPr>
        <p:sp>
          <p:nvSpPr>
            <p:cNvPr id="15" name="object 2">
              <a:extLst>
                <a:ext uri="{FF2B5EF4-FFF2-40B4-BE49-F238E27FC236}">
                  <a16:creationId xmlns:a16="http://schemas.microsoft.com/office/drawing/2014/main" id="{247423E8-5E54-CA43-B0DD-B5FC53AB94B6}"/>
                </a:ext>
              </a:extLst>
            </p:cNvPr>
            <p:cNvSpPr/>
            <p:nvPr/>
          </p:nvSpPr>
          <p:spPr>
            <a:xfrm>
              <a:off x="0" y="6734764"/>
              <a:ext cx="13563600" cy="3033698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56" name="object 8"/>
            <p:cNvSpPr txBox="1"/>
            <p:nvPr/>
          </p:nvSpPr>
          <p:spPr>
            <a:xfrm>
              <a:off x="931333" y="7346202"/>
              <a:ext cx="4261155" cy="17774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nanomedicíny</a:t>
              </a:r>
              <a:endParaRPr dirty="0">
                <a:solidFill>
                  <a:srgbClr val="000000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/>
                <a:t>Ing. </a:t>
              </a:r>
              <a:r>
                <a:rPr lang="cs-CZ" dirty="0"/>
                <a:t>Zdeněk </a:t>
              </a:r>
              <a:br>
                <a:rPr lang="cs-CZ" dirty="0"/>
              </a:br>
              <a:r>
                <a:rPr lang="cs-CZ" dirty="0"/>
                <a:t>Kratochvíl</a:t>
              </a:r>
              <a:endParaRPr dirty="0"/>
            </a:p>
          </p:txBody>
        </p:sp>
        <p:sp>
          <p:nvSpPr>
            <p:cNvPr id="157" name="object 8"/>
            <p:cNvSpPr txBox="1"/>
            <p:nvPr/>
          </p:nvSpPr>
          <p:spPr>
            <a:xfrm>
              <a:off x="8930757" y="7136652"/>
              <a:ext cx="3149965" cy="22006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R="1025525" indent="12700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dirty="0" err="1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Laboratoř</a:t>
              </a:r>
              <a:r>
                <a:rPr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 </a:t>
              </a:r>
              <a:r>
                <a:rPr lang="cs-CZ" dirty="0">
                  <a:solidFill>
                    <a:srgbClr val="000000"/>
                  </a:solidFill>
                  <a:latin typeface="Roboto Slab Regular" pitchFamily="2" charset="0"/>
                  <a:ea typeface="Roboto Slab Regular" pitchFamily="2" charset="0"/>
                </a:rPr>
                <a:t>výpočetní biologie</a:t>
              </a:r>
              <a:endParaRPr dirty="0">
                <a:solidFill>
                  <a:srgbClr val="000000"/>
                </a:solidFill>
                <a:latin typeface="Roboto Slab Regular" pitchFamily="2" charset="0"/>
                <a:ea typeface="Roboto Slab Regular" pitchFamily="2" charset="0"/>
              </a:endParaRP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 err="1"/>
                <a:t>Yazan</a:t>
              </a:r>
              <a:r>
                <a:rPr dirty="0"/>
                <a:t> </a:t>
              </a:r>
              <a:br>
                <a:rPr lang="cs-CZ" dirty="0"/>
              </a:br>
              <a:r>
                <a:rPr lang="cs-CZ" dirty="0" err="1"/>
                <a:t>Haddad</a:t>
              </a:r>
              <a:r>
                <a:rPr dirty="0"/>
                <a:t>, PhD.</a:t>
              </a:r>
            </a:p>
          </p:txBody>
        </p:sp>
        <p:pic>
          <p:nvPicPr>
            <p:cNvPr id="163" name="Snímek obrazovky 2021-11-03 v 14.24.07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62185" y="6448338"/>
              <a:ext cx="3799116" cy="379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5" extrusionOk="0">
                  <a:moveTo>
                    <a:pt x="10799" y="0"/>
                  </a:moveTo>
                  <a:cubicBezTo>
                    <a:pt x="8035" y="0"/>
                    <a:pt x="5272" y="1006"/>
                    <a:pt x="3163" y="3016"/>
                  </a:cubicBezTo>
                  <a:cubicBezTo>
                    <a:pt x="1055" y="5027"/>
                    <a:pt x="0" y="7661"/>
                    <a:pt x="0" y="10296"/>
                  </a:cubicBezTo>
                  <a:cubicBezTo>
                    <a:pt x="0" y="12932"/>
                    <a:pt x="1055" y="15568"/>
                    <a:pt x="3163" y="17579"/>
                  </a:cubicBezTo>
                  <a:cubicBezTo>
                    <a:pt x="7381" y="21600"/>
                    <a:pt x="14219" y="21600"/>
                    <a:pt x="18437" y="17579"/>
                  </a:cubicBezTo>
                  <a:cubicBezTo>
                    <a:pt x="20545" y="15568"/>
                    <a:pt x="21600" y="12932"/>
                    <a:pt x="21600" y="10296"/>
                  </a:cubicBezTo>
                  <a:cubicBezTo>
                    <a:pt x="21600" y="7661"/>
                    <a:pt x="20545" y="5027"/>
                    <a:pt x="18437" y="3016"/>
                  </a:cubicBezTo>
                  <a:cubicBezTo>
                    <a:pt x="16328" y="1006"/>
                    <a:pt x="13563" y="0"/>
                    <a:pt x="10799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  <p:pic>
          <p:nvPicPr>
            <p:cNvPr id="18" name="Snímek obrazovky 2021-11-03 v 14.24.07.png">
              <a:extLst>
                <a:ext uri="{FF2B5EF4-FFF2-40B4-BE49-F238E27FC236}">
                  <a16:creationId xmlns:a16="http://schemas.microsoft.com/office/drawing/2014/main" id="{1FD35D9C-4EA1-01A6-3B10-A19CD7755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4263" y="6448338"/>
              <a:ext cx="3799116" cy="379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5" extrusionOk="0">
                  <a:moveTo>
                    <a:pt x="10799" y="0"/>
                  </a:moveTo>
                  <a:cubicBezTo>
                    <a:pt x="8035" y="0"/>
                    <a:pt x="5272" y="1006"/>
                    <a:pt x="3163" y="3016"/>
                  </a:cubicBezTo>
                  <a:cubicBezTo>
                    <a:pt x="1055" y="5027"/>
                    <a:pt x="0" y="7661"/>
                    <a:pt x="0" y="10296"/>
                  </a:cubicBezTo>
                  <a:cubicBezTo>
                    <a:pt x="0" y="12932"/>
                    <a:pt x="1055" y="15568"/>
                    <a:pt x="3163" y="17579"/>
                  </a:cubicBezTo>
                  <a:cubicBezTo>
                    <a:pt x="7381" y="21600"/>
                    <a:pt x="14219" y="21600"/>
                    <a:pt x="18437" y="17579"/>
                  </a:cubicBezTo>
                  <a:cubicBezTo>
                    <a:pt x="20545" y="15568"/>
                    <a:pt x="21600" y="12932"/>
                    <a:pt x="21600" y="10296"/>
                  </a:cubicBezTo>
                  <a:cubicBezTo>
                    <a:pt x="21600" y="7661"/>
                    <a:pt x="20545" y="5027"/>
                    <a:pt x="18437" y="3016"/>
                  </a:cubicBezTo>
                  <a:cubicBezTo>
                    <a:pt x="16328" y="1006"/>
                    <a:pt x="13563" y="0"/>
                    <a:pt x="10799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Obrázek" descr="Obráze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9231" y="2637469"/>
            <a:ext cx="3688120" cy="3688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3" y="1005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5"/>
                  <a:pt x="12358" y="0"/>
                  <a:pt x="9840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pic>
        <p:nvPicPr>
          <p:cNvPr id="418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4548">
            <a:off x="13625326" y="5875365"/>
            <a:ext cx="9610731" cy="5921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Obrázek" descr="Obráze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8574" y="-1997323"/>
            <a:ext cx="9348376" cy="9549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68" h="21600" extrusionOk="0">
                <a:moveTo>
                  <a:pt x="10002" y="0"/>
                </a:moveTo>
                <a:cubicBezTo>
                  <a:pt x="7298" y="0"/>
                  <a:pt x="4594" y="1060"/>
                  <a:pt x="2531" y="3182"/>
                </a:cubicBezTo>
                <a:cubicBezTo>
                  <a:pt x="1347" y="4398"/>
                  <a:pt x="505" y="5832"/>
                  <a:pt x="0" y="7358"/>
                </a:cubicBezTo>
                <a:lnTo>
                  <a:pt x="0" y="14367"/>
                </a:lnTo>
                <a:cubicBezTo>
                  <a:pt x="505" y="15893"/>
                  <a:pt x="1347" y="17327"/>
                  <a:pt x="2531" y="18544"/>
                </a:cubicBezTo>
                <a:cubicBezTo>
                  <a:pt x="4187" y="20247"/>
                  <a:pt x="6256" y="21264"/>
                  <a:pt x="8407" y="21600"/>
                </a:cubicBezTo>
                <a:lnTo>
                  <a:pt x="11596" y="21600"/>
                </a:lnTo>
                <a:cubicBezTo>
                  <a:pt x="13747" y="21264"/>
                  <a:pt x="15817" y="20247"/>
                  <a:pt x="17474" y="18544"/>
                </a:cubicBezTo>
                <a:cubicBezTo>
                  <a:pt x="21600" y="14302"/>
                  <a:pt x="21600" y="7424"/>
                  <a:pt x="17474" y="3182"/>
                </a:cubicBezTo>
                <a:cubicBezTo>
                  <a:pt x="15411" y="1060"/>
                  <a:pt x="12706" y="0"/>
                  <a:pt x="1000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0" name="object 6"/>
          <p:cNvSpPr txBox="1"/>
          <p:nvPr/>
        </p:nvSpPr>
        <p:spPr>
          <a:xfrm>
            <a:off x="8738258" y="650879"/>
            <a:ext cx="10399642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>
              <a:spcBef>
                <a:spcPts val="100"/>
              </a:spcBef>
              <a:defRPr sz="4400" spc="138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dirty="0"/>
              <a:t>VÝZKUMNÁ SKUPINA MOLEKULÁRNÍ BIOLOGIE A NANOMEDICÍNY</a:t>
            </a:r>
          </a:p>
        </p:txBody>
      </p:sp>
      <p:pic>
        <p:nvPicPr>
          <p:cNvPr id="421" name="Obrázek" descr="Obrá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68277" y="2977616"/>
            <a:ext cx="3945701" cy="3945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pic>
        <p:nvPicPr>
          <p:cNvPr id="422" name="Obrázek" descr="Obrá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6925" y="4178799"/>
            <a:ext cx="3688051" cy="3688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152400">
            <a:solidFill>
              <a:srgbClr val="FFFFFF"/>
            </a:solidFill>
            <a:miter lim="400000"/>
          </a:ln>
        </p:spPr>
      </p:pic>
      <p:pic>
        <p:nvPicPr>
          <p:cNvPr id="423" name="Obrázek" descr="Obrá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99" y="6023881"/>
            <a:ext cx="5006480" cy="5006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5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5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pic>
        <p:nvPicPr>
          <p:cNvPr id="424" name="Obrázek" descr="Obrá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1394" y="6863158"/>
            <a:ext cx="3945701" cy="3945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pic>
        <p:nvPicPr>
          <p:cNvPr id="425" name="Obrázek" descr="Obrázek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1" t="789" b="788"/>
          <a:stretch>
            <a:fillRect/>
          </a:stretch>
        </p:blipFill>
        <p:spPr>
          <a:xfrm>
            <a:off x="9625987" y="5108533"/>
            <a:ext cx="7671003" cy="6523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3" h="20595" extrusionOk="0">
                <a:moveTo>
                  <a:pt x="10314" y="0"/>
                </a:moveTo>
                <a:cubicBezTo>
                  <a:pt x="7674" y="0"/>
                  <a:pt x="5035" y="1005"/>
                  <a:pt x="3021" y="3016"/>
                </a:cubicBezTo>
                <a:cubicBezTo>
                  <a:pt x="-1007" y="7037"/>
                  <a:pt x="-1007" y="13557"/>
                  <a:pt x="3021" y="17579"/>
                </a:cubicBezTo>
                <a:cubicBezTo>
                  <a:pt x="7049" y="21600"/>
                  <a:pt x="13580" y="21600"/>
                  <a:pt x="17608" y="17579"/>
                </a:cubicBezTo>
                <a:cubicBezTo>
                  <a:pt x="19408" y="15781"/>
                  <a:pt x="20402" y="13484"/>
                  <a:pt x="20593" y="11135"/>
                </a:cubicBezTo>
                <a:lnTo>
                  <a:pt x="20593" y="9460"/>
                </a:lnTo>
                <a:cubicBezTo>
                  <a:pt x="20402" y="7110"/>
                  <a:pt x="19408" y="4813"/>
                  <a:pt x="17608" y="3016"/>
                </a:cubicBezTo>
                <a:cubicBezTo>
                  <a:pt x="15594" y="1005"/>
                  <a:pt x="12954" y="0"/>
                  <a:pt x="10314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sp>
        <p:nvSpPr>
          <p:cNvPr id="426" name="object 5"/>
          <p:cNvSpPr txBox="1"/>
          <p:nvPr/>
        </p:nvSpPr>
        <p:spPr>
          <a:xfrm>
            <a:off x="11724874" y="2195248"/>
            <a:ext cx="736844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algn="r" defTabSz="12700">
              <a:defRPr sz="3100"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</a:lstStyle>
          <a:p>
            <a:r>
              <a:t>Hlavní výzkumné směry</a:t>
            </a:r>
          </a:p>
        </p:txBody>
      </p:sp>
      <p:pic>
        <p:nvPicPr>
          <p:cNvPr id="427" name="Obrázek" descr="Obrá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2614" y="8876928"/>
            <a:ext cx="3906481" cy="3862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84" extrusionOk="0">
                <a:moveTo>
                  <a:pt x="7788" y="0"/>
                </a:moveTo>
                <a:cubicBezTo>
                  <a:pt x="5990" y="404"/>
                  <a:pt x="4278" y="1338"/>
                  <a:pt x="2882" y="2815"/>
                </a:cubicBezTo>
                <a:cubicBezTo>
                  <a:pt x="-961" y="6880"/>
                  <a:pt x="-961" y="13470"/>
                  <a:pt x="2882" y="17535"/>
                </a:cubicBezTo>
                <a:cubicBezTo>
                  <a:pt x="6724" y="21600"/>
                  <a:pt x="12954" y="21600"/>
                  <a:pt x="16796" y="17535"/>
                </a:cubicBezTo>
                <a:cubicBezTo>
                  <a:pt x="20639" y="13470"/>
                  <a:pt x="20639" y="6880"/>
                  <a:pt x="16796" y="2815"/>
                </a:cubicBezTo>
                <a:cubicBezTo>
                  <a:pt x="15400" y="1338"/>
                  <a:pt x="13688" y="404"/>
                  <a:pt x="11890" y="0"/>
                </a:cubicBezTo>
                <a:lnTo>
                  <a:pt x="7788" y="0"/>
                </a:ln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.tif" descr="2.tif">
            <a:extLst>
              <a:ext uri="{FF2B5EF4-FFF2-40B4-BE49-F238E27FC236}">
                <a16:creationId xmlns:a16="http://schemas.microsoft.com/office/drawing/2014/main" id="{5B0E732D-E70A-6BEE-389A-FA43F534B1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42078" y="-1850977"/>
            <a:ext cx="10774427" cy="10774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4"/>
                  <a:pt x="2881" y="3163"/>
                </a:cubicBezTo>
                <a:cubicBezTo>
                  <a:pt x="-961" y="7380"/>
                  <a:pt x="-961" y="14218"/>
                  <a:pt x="2881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7" y="18436"/>
                </a:cubicBezTo>
                <a:cubicBezTo>
                  <a:pt x="20639" y="14218"/>
                  <a:pt x="20639" y="7380"/>
                  <a:pt x="16797" y="3163"/>
                </a:cubicBezTo>
                <a:cubicBezTo>
                  <a:pt x="14875" y="1054"/>
                  <a:pt x="12357" y="0"/>
                  <a:pt x="9839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  <p:sp>
        <p:nvSpPr>
          <p:cNvPr id="166" name="object 21"/>
          <p:cNvSpPr txBox="1"/>
          <p:nvPr/>
        </p:nvSpPr>
        <p:spPr>
          <a:xfrm>
            <a:off x="121920" y="9082243"/>
            <a:ext cx="6155491" cy="12446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65100" tIns="165100" rIns="165100" bIns="165100">
            <a:spAutoFit/>
          </a:bodyPr>
          <a:lstStyle/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t>Vedoucí výzkumné skupiny</a:t>
            </a:r>
          </a:p>
          <a:p>
            <a:pPr marL="203200" marR="203200" indent="406400" defTabSz="1828800">
              <a:lnSpc>
                <a:spcPct val="110000"/>
              </a:lnSpc>
              <a:defRPr sz="28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t>RNDr. Lukáš Richtera, Ph.D.</a:t>
            </a:r>
          </a:p>
        </p:txBody>
      </p:sp>
      <p:sp>
        <p:nvSpPr>
          <p:cNvPr id="168" name="Kruh"/>
          <p:cNvSpPr/>
          <p:nvPr/>
        </p:nvSpPr>
        <p:spPr>
          <a:xfrm>
            <a:off x="5793127" y="6475743"/>
            <a:ext cx="3945701" cy="3945700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52400">
            <a:solidFill>
              <a:srgbClr val="FFFFFF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9" name="object 18"/>
          <p:cNvSpPr/>
          <p:nvPr/>
        </p:nvSpPr>
        <p:spPr>
          <a:xfrm>
            <a:off x="5822870" y="6564441"/>
            <a:ext cx="3886215" cy="3768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386" y="8"/>
                </a:lnTo>
                <a:lnTo>
                  <a:pt x="9975" y="31"/>
                </a:lnTo>
                <a:lnTo>
                  <a:pt x="9569" y="69"/>
                </a:lnTo>
                <a:lnTo>
                  <a:pt x="9168" y="123"/>
                </a:lnTo>
                <a:lnTo>
                  <a:pt x="8771" y="190"/>
                </a:lnTo>
                <a:lnTo>
                  <a:pt x="8379" y="272"/>
                </a:lnTo>
                <a:lnTo>
                  <a:pt x="7993" y="368"/>
                </a:lnTo>
                <a:lnTo>
                  <a:pt x="7612" y="478"/>
                </a:lnTo>
                <a:lnTo>
                  <a:pt x="7237" y="601"/>
                </a:lnTo>
                <a:lnTo>
                  <a:pt x="6868" y="738"/>
                </a:lnTo>
                <a:lnTo>
                  <a:pt x="6506" y="887"/>
                </a:lnTo>
                <a:lnTo>
                  <a:pt x="6151" y="1049"/>
                </a:lnTo>
                <a:lnTo>
                  <a:pt x="5802" y="1223"/>
                </a:lnTo>
                <a:lnTo>
                  <a:pt x="5461" y="1410"/>
                </a:lnTo>
                <a:lnTo>
                  <a:pt x="5128" y="1608"/>
                </a:lnTo>
                <a:lnTo>
                  <a:pt x="4802" y="1817"/>
                </a:lnTo>
                <a:lnTo>
                  <a:pt x="4484" y="2038"/>
                </a:lnTo>
                <a:lnTo>
                  <a:pt x="4175" y="2270"/>
                </a:lnTo>
                <a:lnTo>
                  <a:pt x="3875" y="2512"/>
                </a:lnTo>
                <a:lnTo>
                  <a:pt x="3583" y="2765"/>
                </a:lnTo>
                <a:lnTo>
                  <a:pt x="3301" y="3028"/>
                </a:lnTo>
                <a:lnTo>
                  <a:pt x="3028" y="3301"/>
                </a:lnTo>
                <a:lnTo>
                  <a:pt x="2765" y="3583"/>
                </a:lnTo>
                <a:lnTo>
                  <a:pt x="2512" y="3875"/>
                </a:lnTo>
                <a:lnTo>
                  <a:pt x="2270" y="4175"/>
                </a:lnTo>
                <a:lnTo>
                  <a:pt x="2038" y="4484"/>
                </a:lnTo>
                <a:lnTo>
                  <a:pt x="1817" y="4802"/>
                </a:lnTo>
                <a:lnTo>
                  <a:pt x="1608" y="5128"/>
                </a:lnTo>
                <a:lnTo>
                  <a:pt x="1410" y="5461"/>
                </a:lnTo>
                <a:lnTo>
                  <a:pt x="1223" y="5802"/>
                </a:lnTo>
                <a:lnTo>
                  <a:pt x="1049" y="6151"/>
                </a:lnTo>
                <a:lnTo>
                  <a:pt x="887" y="6506"/>
                </a:lnTo>
                <a:lnTo>
                  <a:pt x="738" y="6868"/>
                </a:lnTo>
                <a:lnTo>
                  <a:pt x="601" y="7237"/>
                </a:lnTo>
                <a:lnTo>
                  <a:pt x="478" y="7612"/>
                </a:lnTo>
                <a:lnTo>
                  <a:pt x="368" y="7993"/>
                </a:lnTo>
                <a:lnTo>
                  <a:pt x="272" y="8379"/>
                </a:lnTo>
                <a:lnTo>
                  <a:pt x="190" y="8771"/>
                </a:lnTo>
                <a:lnTo>
                  <a:pt x="123" y="9168"/>
                </a:lnTo>
                <a:lnTo>
                  <a:pt x="69" y="9569"/>
                </a:lnTo>
                <a:lnTo>
                  <a:pt x="31" y="9975"/>
                </a:lnTo>
                <a:lnTo>
                  <a:pt x="8" y="10386"/>
                </a:lnTo>
                <a:lnTo>
                  <a:pt x="0" y="10800"/>
                </a:lnTo>
                <a:lnTo>
                  <a:pt x="8" y="11214"/>
                </a:lnTo>
                <a:lnTo>
                  <a:pt x="31" y="11625"/>
                </a:lnTo>
                <a:lnTo>
                  <a:pt x="69" y="12031"/>
                </a:lnTo>
                <a:lnTo>
                  <a:pt x="123" y="12432"/>
                </a:lnTo>
                <a:lnTo>
                  <a:pt x="190" y="12829"/>
                </a:lnTo>
                <a:lnTo>
                  <a:pt x="272" y="13221"/>
                </a:lnTo>
                <a:lnTo>
                  <a:pt x="368" y="13607"/>
                </a:lnTo>
                <a:lnTo>
                  <a:pt x="478" y="13988"/>
                </a:lnTo>
                <a:lnTo>
                  <a:pt x="601" y="14363"/>
                </a:lnTo>
                <a:lnTo>
                  <a:pt x="738" y="14732"/>
                </a:lnTo>
                <a:lnTo>
                  <a:pt x="887" y="15094"/>
                </a:lnTo>
                <a:lnTo>
                  <a:pt x="1049" y="15449"/>
                </a:lnTo>
                <a:lnTo>
                  <a:pt x="1223" y="15798"/>
                </a:lnTo>
                <a:lnTo>
                  <a:pt x="1410" y="16139"/>
                </a:lnTo>
                <a:lnTo>
                  <a:pt x="1608" y="16473"/>
                </a:lnTo>
                <a:lnTo>
                  <a:pt x="1817" y="16798"/>
                </a:lnTo>
                <a:lnTo>
                  <a:pt x="2038" y="17116"/>
                </a:lnTo>
                <a:lnTo>
                  <a:pt x="2270" y="17425"/>
                </a:lnTo>
                <a:lnTo>
                  <a:pt x="2512" y="17725"/>
                </a:lnTo>
                <a:lnTo>
                  <a:pt x="2765" y="18017"/>
                </a:lnTo>
                <a:lnTo>
                  <a:pt x="3028" y="18299"/>
                </a:lnTo>
                <a:lnTo>
                  <a:pt x="3301" y="18572"/>
                </a:lnTo>
                <a:lnTo>
                  <a:pt x="3583" y="18835"/>
                </a:lnTo>
                <a:lnTo>
                  <a:pt x="3875" y="19088"/>
                </a:lnTo>
                <a:lnTo>
                  <a:pt x="4175" y="19330"/>
                </a:lnTo>
                <a:lnTo>
                  <a:pt x="4484" y="19562"/>
                </a:lnTo>
                <a:lnTo>
                  <a:pt x="4802" y="19783"/>
                </a:lnTo>
                <a:lnTo>
                  <a:pt x="5128" y="19992"/>
                </a:lnTo>
                <a:lnTo>
                  <a:pt x="5461" y="20190"/>
                </a:lnTo>
                <a:lnTo>
                  <a:pt x="5802" y="20377"/>
                </a:lnTo>
                <a:lnTo>
                  <a:pt x="6151" y="20551"/>
                </a:lnTo>
                <a:lnTo>
                  <a:pt x="6506" y="20713"/>
                </a:lnTo>
                <a:lnTo>
                  <a:pt x="6868" y="20862"/>
                </a:lnTo>
                <a:lnTo>
                  <a:pt x="7237" y="20999"/>
                </a:lnTo>
                <a:lnTo>
                  <a:pt x="7612" y="21122"/>
                </a:lnTo>
                <a:lnTo>
                  <a:pt x="7993" y="21232"/>
                </a:lnTo>
                <a:lnTo>
                  <a:pt x="8379" y="21328"/>
                </a:lnTo>
                <a:lnTo>
                  <a:pt x="8771" y="21410"/>
                </a:lnTo>
                <a:lnTo>
                  <a:pt x="9168" y="21477"/>
                </a:lnTo>
                <a:lnTo>
                  <a:pt x="9569" y="21531"/>
                </a:lnTo>
                <a:lnTo>
                  <a:pt x="9975" y="21569"/>
                </a:lnTo>
                <a:lnTo>
                  <a:pt x="10386" y="21592"/>
                </a:lnTo>
                <a:lnTo>
                  <a:pt x="10800" y="21600"/>
                </a:lnTo>
                <a:lnTo>
                  <a:pt x="11214" y="21592"/>
                </a:lnTo>
                <a:lnTo>
                  <a:pt x="11625" y="21569"/>
                </a:lnTo>
                <a:lnTo>
                  <a:pt x="12031" y="21531"/>
                </a:lnTo>
                <a:lnTo>
                  <a:pt x="12432" y="21477"/>
                </a:lnTo>
                <a:lnTo>
                  <a:pt x="12829" y="21410"/>
                </a:lnTo>
                <a:lnTo>
                  <a:pt x="13221" y="21328"/>
                </a:lnTo>
                <a:lnTo>
                  <a:pt x="13607" y="21232"/>
                </a:lnTo>
                <a:lnTo>
                  <a:pt x="13988" y="21122"/>
                </a:lnTo>
                <a:lnTo>
                  <a:pt x="14363" y="20999"/>
                </a:lnTo>
                <a:lnTo>
                  <a:pt x="14732" y="20862"/>
                </a:lnTo>
                <a:lnTo>
                  <a:pt x="15094" y="20713"/>
                </a:lnTo>
                <a:lnTo>
                  <a:pt x="15449" y="20551"/>
                </a:lnTo>
                <a:lnTo>
                  <a:pt x="15798" y="20377"/>
                </a:lnTo>
                <a:lnTo>
                  <a:pt x="16139" y="20190"/>
                </a:lnTo>
                <a:lnTo>
                  <a:pt x="16472" y="19992"/>
                </a:lnTo>
                <a:lnTo>
                  <a:pt x="16798" y="19783"/>
                </a:lnTo>
                <a:lnTo>
                  <a:pt x="17116" y="19562"/>
                </a:lnTo>
                <a:lnTo>
                  <a:pt x="17425" y="19330"/>
                </a:lnTo>
                <a:lnTo>
                  <a:pt x="17725" y="19088"/>
                </a:lnTo>
                <a:lnTo>
                  <a:pt x="18017" y="18835"/>
                </a:lnTo>
                <a:lnTo>
                  <a:pt x="18299" y="18572"/>
                </a:lnTo>
                <a:lnTo>
                  <a:pt x="18572" y="18299"/>
                </a:lnTo>
                <a:lnTo>
                  <a:pt x="18835" y="18017"/>
                </a:lnTo>
                <a:lnTo>
                  <a:pt x="19088" y="17725"/>
                </a:lnTo>
                <a:lnTo>
                  <a:pt x="19330" y="17425"/>
                </a:lnTo>
                <a:lnTo>
                  <a:pt x="19562" y="17116"/>
                </a:lnTo>
                <a:lnTo>
                  <a:pt x="19783" y="16798"/>
                </a:lnTo>
                <a:lnTo>
                  <a:pt x="19992" y="16473"/>
                </a:lnTo>
                <a:lnTo>
                  <a:pt x="20190" y="16139"/>
                </a:lnTo>
                <a:lnTo>
                  <a:pt x="20377" y="15798"/>
                </a:lnTo>
                <a:lnTo>
                  <a:pt x="20551" y="15449"/>
                </a:lnTo>
                <a:lnTo>
                  <a:pt x="20713" y="15094"/>
                </a:lnTo>
                <a:lnTo>
                  <a:pt x="20862" y="14732"/>
                </a:lnTo>
                <a:lnTo>
                  <a:pt x="20999" y="14363"/>
                </a:lnTo>
                <a:lnTo>
                  <a:pt x="21122" y="13988"/>
                </a:lnTo>
                <a:lnTo>
                  <a:pt x="21232" y="13607"/>
                </a:lnTo>
                <a:lnTo>
                  <a:pt x="21328" y="13221"/>
                </a:lnTo>
                <a:lnTo>
                  <a:pt x="21410" y="12829"/>
                </a:lnTo>
                <a:lnTo>
                  <a:pt x="21477" y="12432"/>
                </a:lnTo>
                <a:lnTo>
                  <a:pt x="21531" y="12031"/>
                </a:lnTo>
                <a:lnTo>
                  <a:pt x="21569" y="11625"/>
                </a:lnTo>
                <a:lnTo>
                  <a:pt x="21592" y="11214"/>
                </a:lnTo>
                <a:lnTo>
                  <a:pt x="21600" y="10800"/>
                </a:lnTo>
                <a:lnTo>
                  <a:pt x="21592" y="10386"/>
                </a:lnTo>
                <a:lnTo>
                  <a:pt x="21569" y="9975"/>
                </a:lnTo>
                <a:lnTo>
                  <a:pt x="21531" y="9569"/>
                </a:lnTo>
                <a:lnTo>
                  <a:pt x="21477" y="9168"/>
                </a:lnTo>
                <a:lnTo>
                  <a:pt x="21410" y="8771"/>
                </a:lnTo>
                <a:lnTo>
                  <a:pt x="21328" y="8379"/>
                </a:lnTo>
                <a:lnTo>
                  <a:pt x="21232" y="7993"/>
                </a:lnTo>
                <a:lnTo>
                  <a:pt x="21122" y="7612"/>
                </a:lnTo>
                <a:lnTo>
                  <a:pt x="20999" y="7237"/>
                </a:lnTo>
                <a:lnTo>
                  <a:pt x="20862" y="6868"/>
                </a:lnTo>
                <a:lnTo>
                  <a:pt x="20713" y="6506"/>
                </a:lnTo>
                <a:lnTo>
                  <a:pt x="20551" y="6151"/>
                </a:lnTo>
                <a:lnTo>
                  <a:pt x="20377" y="5802"/>
                </a:lnTo>
                <a:lnTo>
                  <a:pt x="20190" y="5461"/>
                </a:lnTo>
                <a:lnTo>
                  <a:pt x="19992" y="5128"/>
                </a:lnTo>
                <a:lnTo>
                  <a:pt x="19783" y="4802"/>
                </a:lnTo>
                <a:lnTo>
                  <a:pt x="19562" y="4484"/>
                </a:lnTo>
                <a:lnTo>
                  <a:pt x="19330" y="4175"/>
                </a:lnTo>
                <a:lnTo>
                  <a:pt x="19088" y="3875"/>
                </a:lnTo>
                <a:lnTo>
                  <a:pt x="18835" y="3583"/>
                </a:lnTo>
                <a:lnTo>
                  <a:pt x="18572" y="3301"/>
                </a:lnTo>
                <a:lnTo>
                  <a:pt x="18299" y="3028"/>
                </a:lnTo>
                <a:lnTo>
                  <a:pt x="18017" y="2765"/>
                </a:lnTo>
                <a:lnTo>
                  <a:pt x="17725" y="2512"/>
                </a:lnTo>
                <a:lnTo>
                  <a:pt x="17425" y="2270"/>
                </a:lnTo>
                <a:lnTo>
                  <a:pt x="17116" y="2038"/>
                </a:lnTo>
                <a:lnTo>
                  <a:pt x="16798" y="1817"/>
                </a:lnTo>
                <a:lnTo>
                  <a:pt x="16472" y="1608"/>
                </a:lnTo>
                <a:lnTo>
                  <a:pt x="16139" y="1410"/>
                </a:lnTo>
                <a:lnTo>
                  <a:pt x="15798" y="1223"/>
                </a:lnTo>
                <a:lnTo>
                  <a:pt x="15449" y="1049"/>
                </a:lnTo>
                <a:lnTo>
                  <a:pt x="15094" y="887"/>
                </a:lnTo>
                <a:lnTo>
                  <a:pt x="14732" y="738"/>
                </a:lnTo>
                <a:lnTo>
                  <a:pt x="14363" y="601"/>
                </a:lnTo>
                <a:lnTo>
                  <a:pt x="13988" y="478"/>
                </a:lnTo>
                <a:lnTo>
                  <a:pt x="13607" y="368"/>
                </a:lnTo>
                <a:lnTo>
                  <a:pt x="13221" y="272"/>
                </a:lnTo>
                <a:lnTo>
                  <a:pt x="12829" y="190"/>
                </a:lnTo>
                <a:lnTo>
                  <a:pt x="12432" y="123"/>
                </a:lnTo>
                <a:lnTo>
                  <a:pt x="12031" y="69"/>
                </a:lnTo>
                <a:lnTo>
                  <a:pt x="11625" y="31"/>
                </a:lnTo>
                <a:lnTo>
                  <a:pt x="11214" y="8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object 6"/>
          <p:cNvSpPr txBox="1"/>
          <p:nvPr/>
        </p:nvSpPr>
        <p:spPr>
          <a:xfrm>
            <a:off x="8710567" y="884297"/>
            <a:ext cx="10399641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 algn="r" defTabSz="457200">
              <a:spcBef>
                <a:spcPts val="100"/>
              </a:spcBef>
              <a:defRPr sz="4400" spc="270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0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pP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VÝZKUMNÁ SKUPINA SYNTÉZY </a:t>
            </a:r>
            <a:b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A CHEMICKÉ ANALÝZY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94FFACB-AAF1-7C06-AA16-D87270DA061B}"/>
              </a:ext>
            </a:extLst>
          </p:cNvPr>
          <p:cNvGrpSpPr/>
          <p:nvPr/>
        </p:nvGrpSpPr>
        <p:grpSpPr>
          <a:xfrm>
            <a:off x="10489040" y="2500238"/>
            <a:ext cx="9200838" cy="7624650"/>
            <a:chOff x="10489040" y="2515478"/>
            <a:chExt cx="9200838" cy="762465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1BE8CA21-B7CD-E04E-9E65-6C13EA43C75B}"/>
                </a:ext>
              </a:extLst>
            </p:cNvPr>
            <p:cNvGrpSpPr/>
            <p:nvPr/>
          </p:nvGrpSpPr>
          <p:grpSpPr>
            <a:xfrm>
              <a:off x="10489040" y="3516944"/>
              <a:ext cx="763603" cy="6215752"/>
              <a:chOff x="10198098" y="2878234"/>
              <a:chExt cx="763603" cy="6215752"/>
            </a:xfrm>
            <a:gradFill flip="none" rotWithShape="1">
              <a:gsLst>
                <a:gs pos="0">
                  <a:srgbClr val="A8D7CD"/>
                </a:gs>
                <a:gs pos="51000">
                  <a:srgbClr val="A8D7CD"/>
                </a:gs>
                <a:gs pos="99000">
                  <a:srgbClr val="F0B858"/>
                </a:gs>
              </a:gsLst>
              <a:path path="circle">
                <a:fillToRect l="50000" t="-80000" r="50000" b="180000"/>
              </a:path>
              <a:tileRect/>
            </a:gradFill>
          </p:grpSpPr>
          <p:sp>
            <p:nvSpPr>
              <p:cNvPr id="171" name="Kruh"/>
              <p:cNvSpPr/>
              <p:nvPr/>
            </p:nvSpPr>
            <p:spPr>
              <a:xfrm>
                <a:off x="10198100" y="4114913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172" name="Kruh"/>
              <p:cNvSpPr/>
              <p:nvPr/>
            </p:nvSpPr>
            <p:spPr>
              <a:xfrm>
                <a:off x="10198098" y="5201157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173" name="Kruh"/>
              <p:cNvSpPr/>
              <p:nvPr/>
            </p:nvSpPr>
            <p:spPr>
              <a:xfrm>
                <a:off x="10198100" y="6416115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  <p:sp>
            <p:nvSpPr>
              <p:cNvPr id="174" name="Kruh"/>
              <p:cNvSpPr/>
              <p:nvPr/>
            </p:nvSpPr>
            <p:spPr>
              <a:xfrm>
                <a:off x="10198100" y="7234347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/>
              </a:p>
            </p:txBody>
          </p:sp>
          <p:sp>
            <p:nvSpPr>
              <p:cNvPr id="175" name="Kruh"/>
              <p:cNvSpPr/>
              <p:nvPr/>
            </p:nvSpPr>
            <p:spPr>
              <a:xfrm>
                <a:off x="10198100" y="8330385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  <p:sp>
            <p:nvSpPr>
              <p:cNvPr id="19" name="Kruh">
                <a:extLst>
                  <a:ext uri="{FF2B5EF4-FFF2-40B4-BE49-F238E27FC236}">
                    <a16:creationId xmlns:a16="http://schemas.microsoft.com/office/drawing/2014/main" id="{BD1A85D4-794E-EA42-9C42-F22826D4C625}"/>
                  </a:ext>
                </a:extLst>
              </p:cNvPr>
              <p:cNvSpPr/>
              <p:nvPr/>
            </p:nvSpPr>
            <p:spPr>
              <a:xfrm>
                <a:off x="10198099" y="2878234"/>
                <a:ext cx="763601" cy="763601"/>
              </a:xfrm>
              <a:prstGeom prst="ellipse">
                <a:avLst/>
              </a:prstGeom>
              <a:grpFill/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dirty="0"/>
              </a:p>
            </p:txBody>
          </p:sp>
        </p:grp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B91F0C19-FF8B-48F0-B6BD-2AE909AF42F5}"/>
                </a:ext>
              </a:extLst>
            </p:cNvPr>
            <p:cNvSpPr txBox="1"/>
            <p:nvPr/>
          </p:nvSpPr>
          <p:spPr>
            <a:xfrm>
              <a:off x="11666534" y="3541876"/>
              <a:ext cx="731764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Příprava</a:t>
              </a:r>
              <a:r>
                <a:rPr dirty="0"/>
                <a:t> </a:t>
              </a:r>
              <a:r>
                <a:rPr dirty="0" err="1"/>
                <a:t>senzorů</a:t>
              </a:r>
              <a:r>
                <a:rPr dirty="0"/>
                <a:t> a </a:t>
              </a:r>
              <a:r>
                <a:rPr dirty="0" err="1"/>
                <a:t>biosenzorů</a:t>
              </a:r>
              <a:r>
                <a:rPr dirty="0"/>
                <a:t> s </a:t>
              </a:r>
              <a:r>
                <a:rPr dirty="0" err="1"/>
                <a:t>použitím</a:t>
              </a:r>
              <a:r>
                <a:rPr dirty="0"/>
                <a:t> </a:t>
              </a:r>
              <a:r>
                <a:rPr dirty="0" err="1">
                  <a:latin typeface="Roboto Slab Regular" pitchFamily="2" charset="0"/>
                  <a:ea typeface="Roboto Slab Regular" pitchFamily="2" charset="0"/>
                  <a:cs typeface="Roboto Slab Bold"/>
                  <a:sym typeface="Roboto Slab Bold"/>
                </a:rPr>
                <a:t>nanomateriálů</a:t>
              </a:r>
              <a:endParaRPr sz="1200" dirty="0">
                <a:latin typeface="Roboto Slab Regular" pitchFamily="2" charset="0"/>
                <a:ea typeface="Roboto Slab Regular" pitchFamily="2" charset="0"/>
                <a:cs typeface="Times Roman"/>
                <a:sym typeface="Times Roman"/>
              </a:endParaRPr>
            </a:p>
          </p:txBody>
        </p:sp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DB0FBEF4-86FC-4EA8-9C08-CD56A975E54F}"/>
                </a:ext>
              </a:extLst>
            </p:cNvPr>
            <p:cNvSpPr txBox="1"/>
            <p:nvPr/>
          </p:nvSpPr>
          <p:spPr>
            <a:xfrm>
              <a:off x="11641134" y="4781068"/>
              <a:ext cx="736844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pPr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Vývoj elektrochemického </a:t>
              </a:r>
              <a:r>
                <a:rPr lang="cs-CZ" dirty="0" err="1"/>
                <a:t>imunosenzoru</a:t>
              </a:r>
              <a:br>
                <a:rPr lang="cs-CZ" dirty="0"/>
              </a:br>
              <a:r>
                <a:rPr lang="cs-CZ" dirty="0"/>
                <a:t>pro detekci virů</a:t>
              </a:r>
              <a:endParaRPr lang="cs-CZ"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5CC055B1-4703-4014-AE73-1612BECB7AF3}"/>
                </a:ext>
              </a:extLst>
            </p:cNvPr>
            <p:cNvSpPr txBox="1"/>
            <p:nvPr/>
          </p:nvSpPr>
          <p:spPr>
            <a:xfrm>
              <a:off x="11615734" y="5921964"/>
              <a:ext cx="7601906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dirty="0"/>
                <a:t>Charakterizace povrchů materiálů s použitím elektrochemického skenovacího mikroskopu</a:t>
              </a:r>
              <a:endParaRPr lang="cs-CZ" sz="20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1B127E6B-A1CC-4394-927E-41F741498068}"/>
                </a:ext>
              </a:extLst>
            </p:cNvPr>
            <p:cNvSpPr txBox="1"/>
            <p:nvPr/>
          </p:nvSpPr>
          <p:spPr>
            <a:xfrm>
              <a:off x="10579133" y="2515478"/>
              <a:ext cx="7368445" cy="4770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10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r>
                <a:rPr b="1" dirty="0" err="1"/>
                <a:t>Hlavní</a:t>
              </a:r>
              <a:r>
                <a:rPr b="1" dirty="0"/>
                <a:t> </a:t>
              </a:r>
              <a:r>
                <a:rPr b="1" dirty="0" err="1"/>
                <a:t>výzkumné</a:t>
              </a:r>
              <a:r>
                <a:rPr b="1" dirty="0"/>
                <a:t> </a:t>
              </a:r>
              <a:r>
                <a:rPr b="1" dirty="0" err="1"/>
                <a:t>směry</a:t>
              </a:r>
              <a:endParaRPr b="1" dirty="0"/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D674440B-FB44-2D58-1215-9898C8DA1776}"/>
                </a:ext>
              </a:extLst>
            </p:cNvPr>
            <p:cNvSpPr txBox="1"/>
            <p:nvPr/>
          </p:nvSpPr>
          <p:spPr>
            <a:xfrm>
              <a:off x="11600310" y="7163805"/>
              <a:ext cx="8089568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1pPr>
            </a:lstStyle>
            <a:p>
              <a:r>
                <a:rPr lang="cs-CZ" dirty="0"/>
                <a:t>Syntéza nanomateriálů</a:t>
              </a:r>
            </a:p>
          </p:txBody>
        </p:sp>
        <p:sp>
          <p:nvSpPr>
            <p:cNvPr id="29" name="object 5">
              <a:extLst>
                <a:ext uri="{FF2B5EF4-FFF2-40B4-BE49-F238E27FC236}">
                  <a16:creationId xmlns:a16="http://schemas.microsoft.com/office/drawing/2014/main" id="{85C59238-3C7D-5BA9-8CB1-D0098B3B72F6}"/>
                </a:ext>
              </a:extLst>
            </p:cNvPr>
            <p:cNvSpPr txBox="1"/>
            <p:nvPr/>
          </p:nvSpPr>
          <p:spPr>
            <a:xfrm>
              <a:off x="11600310" y="7924136"/>
              <a:ext cx="8089568" cy="1107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Charakterizace biologických vzorků pomocí rastrovací elektronové mikroskopie</a:t>
              </a: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31" name="object 5">
              <a:extLst>
                <a:ext uri="{FF2B5EF4-FFF2-40B4-BE49-F238E27FC236}">
                  <a16:creationId xmlns:a16="http://schemas.microsoft.com/office/drawing/2014/main" id="{1ACEEEB4-A430-C29B-EA6C-BBDC14033783}"/>
                </a:ext>
              </a:extLst>
            </p:cNvPr>
            <p:cNvSpPr txBox="1"/>
            <p:nvPr/>
          </p:nvSpPr>
          <p:spPr>
            <a:xfrm>
              <a:off x="11600310" y="9032132"/>
              <a:ext cx="7494474" cy="1107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lang="cs-CZ" dirty="0"/>
                <a:t>Prvková analýza nanomateriálů </a:t>
              </a:r>
              <a:br>
                <a:rPr lang="cs-CZ" dirty="0"/>
              </a:br>
              <a:r>
                <a:rPr lang="cs-CZ" dirty="0"/>
                <a:t>a biologických vzorků</a:t>
              </a:r>
            </a:p>
            <a:p>
              <a:pPr indent="12700" defTabSz="12700">
                <a:defRPr sz="30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sz="1200"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7FFA6929-9C94-5142-99E3-71EF9524517F}"/>
              </a:ext>
            </a:extLst>
          </p:cNvPr>
          <p:cNvSpPr/>
          <p:nvPr/>
        </p:nvSpPr>
        <p:spPr>
          <a:xfrm>
            <a:off x="0" y="5062311"/>
            <a:ext cx="8737491" cy="3901846"/>
          </a:xfrm>
          <a:prstGeom prst="rect">
            <a:avLst/>
          </a:prstGeom>
          <a:gradFill flip="none" rotWithShape="1">
            <a:gsLst>
              <a:gs pos="0">
                <a:srgbClr val="F0B858">
                  <a:alpha val="50156"/>
                </a:srgbClr>
              </a:gs>
              <a:gs pos="100000">
                <a:srgbClr val="A8D7CD">
                  <a:alpha val="49586"/>
                </a:srgbClr>
              </a:gs>
            </a:gsLst>
            <a:lin ang="0" scaled="1"/>
            <a:tileRect/>
          </a:gradFill>
          <a:ln w="12700">
            <a:miter lim="400000"/>
          </a:ln>
        </p:spPr>
        <p:txBody>
          <a:bodyPr lIns="45719" rIns="45719"/>
          <a:lstStyle/>
          <a:p>
            <a:endParaRPr dirty="0">
              <a:latin typeface="Roboto Slab Regular" pitchFamily="2" charset="0"/>
              <a:ea typeface="Roboto Slab Regular" pitchFamily="2" charset="0"/>
            </a:endParaRPr>
          </a:p>
        </p:txBody>
      </p:sp>
      <p:sp>
        <p:nvSpPr>
          <p:cNvPr id="185" name="object 8"/>
          <p:cNvSpPr txBox="1"/>
          <p:nvPr/>
        </p:nvSpPr>
        <p:spPr>
          <a:xfrm>
            <a:off x="901267" y="5837936"/>
            <a:ext cx="4913652" cy="276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1025525" indent="12700">
              <a:lnSpc>
                <a:spcPts val="3300"/>
              </a:lnSpc>
              <a:spcBef>
                <a:spcPts val="700"/>
              </a:spcBef>
              <a:defRPr sz="3300">
                <a:solidFill>
                  <a:srgbClr val="FFFFFF"/>
                </a:solidFill>
                <a:latin typeface="RobotoSlab-Medium"/>
                <a:ea typeface="RobotoSlab-Medium"/>
                <a:cs typeface="RobotoSlab-Medium"/>
                <a:sym typeface="RobotoSlab-Medium"/>
              </a:defRPr>
            </a:pPr>
            <a:r>
              <a:rPr sz="3300" b="1" dirty="0">
                <a:solidFill>
                  <a:schemeClr val="tx1"/>
                </a:solidFill>
                <a:latin typeface="Roboto Slab Regular" pitchFamily="2" charset="0"/>
                <a:ea typeface="Roboto Slab Regular" pitchFamily="2" charset="0"/>
              </a:rPr>
              <a:t>Laboratoř syntézy a charakterizace nanomateriálů</a:t>
            </a:r>
          </a:p>
          <a:p>
            <a:pPr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r>
              <a:rPr dirty="0"/>
              <a:t>Ing. Zuzana </a:t>
            </a:r>
            <a:br>
              <a:rPr dirty="0"/>
            </a:br>
            <a:r>
              <a:rPr dirty="0" err="1"/>
              <a:t>Bytešníková</a:t>
            </a:r>
            <a:r>
              <a:rPr dirty="0"/>
              <a:t>, Ph.D.</a:t>
            </a:r>
          </a:p>
          <a:p>
            <a:pPr defTabSz="449580">
              <a:spcBef>
                <a:spcPts val="1500"/>
              </a:spcBef>
              <a:defRPr sz="2400">
                <a:latin typeface="Roboto Slab Regular"/>
                <a:ea typeface="Roboto Slab Regular"/>
                <a:cs typeface="Roboto Slab Regular"/>
                <a:sym typeface="Roboto Slab Regular"/>
              </a:defRPr>
            </a:pPr>
            <a:endParaRPr dirty="0"/>
          </a:p>
        </p:txBody>
      </p:sp>
      <p:sp>
        <p:nvSpPr>
          <p:cNvPr id="186" name="object 6"/>
          <p:cNvSpPr txBox="1"/>
          <p:nvPr/>
        </p:nvSpPr>
        <p:spPr>
          <a:xfrm>
            <a:off x="1148468" y="1208542"/>
            <a:ext cx="967628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7400" spc="455">
                <a:gradFill flip="none" rotWithShape="1">
                  <a:gsLst>
                    <a:gs pos="0">
                      <a:schemeClr val="accent4">
                        <a:hueOff val="-5652122"/>
                        <a:satOff val="48076"/>
                        <a:lumOff val="-10588"/>
                      </a:schemeClr>
                    </a:gs>
                    <a:gs pos="100000">
                      <a:srgbClr val="E9BD6C"/>
                    </a:gs>
                  </a:gsLst>
                  <a:lin ang="21533998" scaled="0"/>
                </a:gra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</a:lstStyle>
          <a:p>
            <a:r>
              <a:rPr b="1" spc="-150" dirty="0">
                <a:latin typeface="Barlow ExtraBold" panose="00000900000000000000" pitchFamily="2" charset="-18"/>
                <a:ea typeface="Roboto" panose="02000000000000000000" pitchFamily="2" charset="0"/>
                <a:cs typeface="Roboto" panose="02000000000000000000" pitchFamily="2" charset="0"/>
              </a:rPr>
              <a:t>NAŠE LABORATOŘE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5669BBA-3D36-B7AC-DFED-74BC492E576C}"/>
              </a:ext>
            </a:extLst>
          </p:cNvPr>
          <p:cNvGrpSpPr/>
          <p:nvPr/>
        </p:nvGrpSpPr>
        <p:grpSpPr>
          <a:xfrm>
            <a:off x="10027852" y="2256876"/>
            <a:ext cx="11366609" cy="5381230"/>
            <a:chOff x="10027852" y="2256876"/>
            <a:chExt cx="11366609" cy="5381230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F16E538B-D0C2-9244-B9E4-E77F69911838}"/>
                </a:ext>
              </a:extLst>
            </p:cNvPr>
            <p:cNvSpPr/>
            <p:nvPr/>
          </p:nvSpPr>
          <p:spPr>
            <a:xfrm>
              <a:off x="10896759" y="2971800"/>
              <a:ext cx="9207341" cy="4114800"/>
            </a:xfrm>
            <a:prstGeom prst="rect">
              <a:avLst/>
            </a:prstGeom>
            <a:gradFill flip="none" rotWithShape="1">
              <a:gsLst>
                <a:gs pos="0">
                  <a:srgbClr val="F0B858">
                    <a:alpha val="50156"/>
                  </a:srgbClr>
                </a:gs>
                <a:gs pos="100000">
                  <a:srgbClr val="A8D7CD">
                    <a:alpha val="49586"/>
                  </a:srgbClr>
                </a:gs>
              </a:gsLst>
              <a:lin ang="0" scaled="1"/>
              <a:tileRect/>
            </a:gradFill>
            <a:ln w="12700">
              <a:miter lim="400000"/>
            </a:ln>
          </p:spPr>
          <p:txBody>
            <a:bodyPr lIns="45719" rIns="45719"/>
            <a:lstStyle/>
            <a:p>
              <a:endParaRPr>
                <a:latin typeface="Roboto Slab Regular" pitchFamily="2" charset="0"/>
                <a:ea typeface="Roboto Slab Regular" pitchFamily="2" charset="0"/>
              </a:endParaRPr>
            </a:p>
          </p:txBody>
        </p:sp>
        <p:sp>
          <p:nvSpPr>
            <p:cNvPr id="187" name="object 8"/>
            <p:cNvSpPr txBox="1"/>
            <p:nvPr/>
          </p:nvSpPr>
          <p:spPr>
            <a:xfrm>
              <a:off x="15916957" y="4029573"/>
              <a:ext cx="5477504" cy="23391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R="1025525" indent="12700">
                <a:lnSpc>
                  <a:spcPts val="3300"/>
                </a:lnSpc>
                <a:spcBef>
                  <a:spcPts val="700"/>
                </a:spcBef>
                <a:defRPr sz="3300">
                  <a:solidFill>
                    <a:srgbClr val="FFFFFF"/>
                  </a:solidFill>
                  <a:latin typeface="RobotoSlab-Medium"/>
                  <a:ea typeface="RobotoSlab-Medium"/>
                  <a:cs typeface="RobotoSlab-Medium"/>
                  <a:sym typeface="RobotoSlab-Medium"/>
                </a:defRPr>
              </a:pPr>
              <a:r>
                <a:rPr lang="cs-CZ" sz="3300" b="1" dirty="0">
                  <a:solidFill>
                    <a:schemeClr val="tx1"/>
                  </a:solidFill>
                  <a:latin typeface="Roboto Slab Regular" pitchFamily="2" charset="0"/>
                  <a:ea typeface="Roboto Slab Regular" pitchFamily="2" charset="0"/>
                </a:rPr>
                <a:t>Laboratoř elektrochemie</a:t>
              </a: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r>
                <a:rPr dirty="0" err="1"/>
                <a:t>RNDr</a:t>
              </a:r>
              <a:r>
                <a:rPr dirty="0"/>
                <a:t>. </a:t>
              </a:r>
              <a:r>
                <a:rPr dirty="0" err="1"/>
                <a:t>Lukáš</a:t>
              </a:r>
              <a:r>
                <a:rPr dirty="0"/>
                <a:t> </a:t>
              </a:r>
              <a:br>
                <a:rPr dirty="0"/>
              </a:br>
              <a:r>
                <a:rPr dirty="0" err="1"/>
                <a:t>Richtera</a:t>
              </a:r>
              <a:r>
                <a:rPr dirty="0"/>
                <a:t>, Ph.D.</a:t>
              </a:r>
            </a:p>
            <a:p>
              <a:pPr defTabSz="449580">
                <a:spcBef>
                  <a:spcPts val="1500"/>
                </a:spcBef>
                <a:defRPr sz="2400"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pPr>
              <a:endParaRPr dirty="0"/>
            </a:p>
          </p:txBody>
        </p:sp>
        <p:pic>
          <p:nvPicPr>
            <p:cNvPr id="188" name="DSC_3044web.jpg" descr="DSC_3044web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027852" y="2256876"/>
              <a:ext cx="5380985" cy="5381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1" y="0"/>
                    <a:pt x="4803" y="1055"/>
                    <a:pt x="2882" y="3164"/>
                  </a:cubicBezTo>
                  <a:cubicBezTo>
                    <a:pt x="-961" y="7381"/>
                    <a:pt x="-961" y="14219"/>
                    <a:pt x="2882" y="18436"/>
                  </a:cubicBezTo>
                  <a:cubicBezTo>
                    <a:pt x="4803" y="20545"/>
                    <a:pt x="7321" y="21600"/>
                    <a:pt x="9840" y="21600"/>
                  </a:cubicBezTo>
                  <a:cubicBezTo>
                    <a:pt x="12358" y="21600"/>
                    <a:pt x="14875" y="20545"/>
                    <a:pt x="16796" y="18436"/>
                  </a:cubicBezTo>
                  <a:cubicBezTo>
                    <a:pt x="20639" y="14219"/>
                    <a:pt x="20639" y="7381"/>
                    <a:pt x="16796" y="3164"/>
                  </a:cubicBezTo>
                  <a:cubicBezTo>
                    <a:pt x="14875" y="1055"/>
                    <a:pt x="12358" y="0"/>
                    <a:pt x="9840" y="0"/>
                  </a:cubicBezTo>
                  <a:close/>
                </a:path>
              </a:pathLst>
            </a:custGeom>
            <a:ln w="152400">
              <a:solidFill>
                <a:srgbClr val="FFFFFF"/>
              </a:solidFill>
            </a:ln>
          </p:spPr>
        </p:pic>
      </p:grpSp>
      <p:pic>
        <p:nvPicPr>
          <p:cNvPr id="189" name="DSC_2976web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595"/>
          <a:stretch/>
        </p:blipFill>
        <p:spPr>
          <a:xfrm>
            <a:off x="5063837" y="4251762"/>
            <a:ext cx="5324802" cy="5324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40" y="0"/>
                </a:moveTo>
                <a:cubicBezTo>
                  <a:pt x="7322" y="0"/>
                  <a:pt x="4803" y="1055"/>
                  <a:pt x="2882" y="3163"/>
                </a:cubicBezTo>
                <a:cubicBezTo>
                  <a:pt x="-961" y="7381"/>
                  <a:pt x="-961" y="14219"/>
                  <a:pt x="2882" y="18437"/>
                </a:cubicBezTo>
                <a:cubicBezTo>
                  <a:pt x="4803" y="20545"/>
                  <a:pt x="7322" y="21600"/>
                  <a:pt x="9840" y="21600"/>
                </a:cubicBezTo>
                <a:cubicBezTo>
                  <a:pt x="12358" y="21600"/>
                  <a:pt x="14875" y="20545"/>
                  <a:pt x="16796" y="18437"/>
                </a:cubicBezTo>
                <a:cubicBezTo>
                  <a:pt x="20639" y="14219"/>
                  <a:pt x="20639" y="7381"/>
                  <a:pt x="16796" y="3163"/>
                </a:cubicBezTo>
                <a:cubicBezTo>
                  <a:pt x="14875" y="1055"/>
                  <a:pt x="12358" y="0"/>
                  <a:pt x="9840" y="0"/>
                </a:cubicBezTo>
                <a:close/>
              </a:path>
            </a:pathLst>
          </a:custGeom>
          <a:ln w="152400">
            <a:solidFill>
              <a:srgbClr val="FFFFFF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4433</TotalTime>
  <Words>1387</Words>
  <Application>Microsoft Office PowerPoint</Application>
  <PresentationFormat>Vlastní</PresentationFormat>
  <Paragraphs>248</Paragraphs>
  <Slides>27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8" baseType="lpstr">
      <vt:lpstr>Barlow ExtraBold</vt:lpstr>
      <vt:lpstr>Calibri</vt:lpstr>
      <vt:lpstr>Helvetica</vt:lpstr>
      <vt:lpstr>Helvetica Neue</vt:lpstr>
      <vt:lpstr>Roboto Slab</vt:lpstr>
      <vt:lpstr>Roboto Slab Bold</vt:lpstr>
      <vt:lpstr>Roboto Slab Regular</vt:lpstr>
      <vt:lpstr>Times New Roman</vt:lpstr>
      <vt:lpstr>Times Roman</vt:lpstr>
      <vt:lpstr>Trebuchet MS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Veronika Pavlačková</cp:lastModifiedBy>
  <cp:revision>122</cp:revision>
  <dcterms:modified xsi:type="dcterms:W3CDTF">2022-05-10T11:03:00Z</dcterms:modified>
</cp:coreProperties>
</file>